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sldIdLst>
    <p:sldId id="257" r:id="rId2"/>
    <p:sldId id="258" r:id="rId3"/>
    <p:sldId id="259" r:id="rId4"/>
    <p:sldId id="263" r:id="rId5"/>
    <p:sldId id="261" r:id="rId6"/>
    <p:sldId id="288" r:id="rId7"/>
    <p:sldId id="265" r:id="rId8"/>
    <p:sldId id="266" r:id="rId9"/>
    <p:sldId id="267" r:id="rId10"/>
    <p:sldId id="268" r:id="rId11"/>
    <p:sldId id="269" r:id="rId12"/>
    <p:sldId id="285" r:id="rId13"/>
    <p:sldId id="286" r:id="rId14"/>
    <p:sldId id="283" r:id="rId15"/>
    <p:sldId id="271" r:id="rId16"/>
    <p:sldId id="279" r:id="rId17"/>
    <p:sldId id="280" r:id="rId18"/>
    <p:sldId id="284" r:id="rId19"/>
    <p:sldId id="282" r:id="rId20"/>
    <p:sldId id="278" r:id="rId21"/>
    <p:sldId id="274" r:id="rId22"/>
    <p:sldId id="276" r:id="rId23"/>
    <p:sldId id="277" r:id="rId24"/>
    <p:sldId id="287" r:id="rId25"/>
  </p:sldIdLst>
  <p:sldSz cx="17340263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5660" autoAdjust="0"/>
    <p:restoredTop sz="95108" autoAdjust="0"/>
  </p:normalViewPr>
  <p:slideViewPr>
    <p:cSldViewPr snapToGrid="0">
      <p:cViewPr varScale="1">
        <p:scale>
          <a:sx n="35" d="100"/>
          <a:sy n="35" d="100"/>
        </p:scale>
        <p:origin x="66" y="372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200" d="100"/>
        <a:sy n="200" d="100"/>
      </p:scale>
      <p:origin x="0" y="-238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6" name="Shape 12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4" name="Shape 13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lnSpc>
                <a:spcPct val="100000"/>
              </a:lnSpc>
              <a:defRPr sz="1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br/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4" name="Shape 13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lnSpc>
                <a:spcPct val="100000"/>
              </a:lnSpc>
              <a:defRPr sz="1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br/>
            <a:endParaRPr/>
          </a:p>
        </p:txBody>
      </p:sp>
    </p:spTree>
    <p:extLst>
      <p:ext uri="{BB962C8B-B14F-4D97-AF65-F5344CB8AC3E}">
        <p14:creationId xmlns:p14="http://schemas.microsoft.com/office/powerpoint/2010/main" val="33666281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4" name="Shape 13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lnSpc>
                <a:spcPct val="100000"/>
              </a:lnSpc>
              <a:defRPr sz="1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br/>
            <a:endParaRPr/>
          </a:p>
        </p:txBody>
      </p:sp>
    </p:spTree>
    <p:extLst>
      <p:ext uri="{BB962C8B-B14F-4D97-AF65-F5344CB8AC3E}">
        <p14:creationId xmlns:p14="http://schemas.microsoft.com/office/powerpoint/2010/main" val="36008485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4" name="Shape 13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lnSpc>
                <a:spcPct val="100000"/>
              </a:lnSpc>
              <a:defRPr sz="1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br/>
            <a:endParaRPr/>
          </a:p>
        </p:txBody>
      </p:sp>
    </p:spTree>
    <p:extLst>
      <p:ext uri="{BB962C8B-B14F-4D97-AF65-F5344CB8AC3E}">
        <p14:creationId xmlns:p14="http://schemas.microsoft.com/office/powerpoint/2010/main" val="2117299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4" name="Shape 13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lnSpc>
                <a:spcPct val="100000"/>
              </a:lnSpc>
              <a:defRPr sz="1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br/>
            <a:endParaRPr/>
          </a:p>
        </p:txBody>
      </p:sp>
    </p:spTree>
    <p:extLst>
      <p:ext uri="{BB962C8B-B14F-4D97-AF65-F5344CB8AC3E}">
        <p14:creationId xmlns:p14="http://schemas.microsoft.com/office/powerpoint/2010/main" val="981391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9" name="Shape 15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lnSpc>
                <a:spcPct val="100000"/>
              </a:lnSpc>
              <a:defRPr sz="15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Read the slide</a:t>
            </a:r>
          </a:p>
        </p:txBody>
      </p:sp>
    </p:spTree>
    <p:extLst>
      <p:ext uri="{BB962C8B-B14F-4D97-AF65-F5344CB8AC3E}">
        <p14:creationId xmlns:p14="http://schemas.microsoft.com/office/powerpoint/2010/main" val="11263641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4" name="Shape 13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lnSpc>
                <a:spcPct val="100000"/>
              </a:lnSpc>
              <a:defRPr sz="1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br/>
            <a:endParaRPr/>
          </a:p>
        </p:txBody>
      </p:sp>
    </p:spTree>
    <p:extLst>
      <p:ext uri="{BB962C8B-B14F-4D97-AF65-F5344CB8AC3E}">
        <p14:creationId xmlns:p14="http://schemas.microsoft.com/office/powerpoint/2010/main" val="7168997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4" name="Shape 13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lnSpc>
                <a:spcPct val="100000"/>
              </a:lnSpc>
              <a:defRPr sz="1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br/>
            <a:endParaRPr/>
          </a:p>
        </p:txBody>
      </p:sp>
    </p:spTree>
    <p:extLst>
      <p:ext uri="{BB962C8B-B14F-4D97-AF65-F5344CB8AC3E}">
        <p14:creationId xmlns:p14="http://schemas.microsoft.com/office/powerpoint/2010/main" val="35803986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4" name="Shape 13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lnSpc>
                <a:spcPct val="100000"/>
              </a:lnSpc>
              <a:defRPr sz="1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br/>
            <a:endParaRPr/>
          </a:p>
        </p:txBody>
      </p:sp>
    </p:spTree>
    <p:extLst>
      <p:ext uri="{BB962C8B-B14F-4D97-AF65-F5344CB8AC3E}">
        <p14:creationId xmlns:p14="http://schemas.microsoft.com/office/powerpoint/2010/main" val="41143683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4" name="Shape 13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lnSpc>
                <a:spcPct val="100000"/>
              </a:lnSpc>
              <a:defRPr sz="1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br/>
            <a:endParaRPr/>
          </a:p>
        </p:txBody>
      </p:sp>
    </p:spTree>
    <p:extLst>
      <p:ext uri="{BB962C8B-B14F-4D97-AF65-F5344CB8AC3E}">
        <p14:creationId xmlns:p14="http://schemas.microsoft.com/office/powerpoint/2010/main" val="22970156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4" name="Shape 13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lnSpc>
                <a:spcPct val="100000"/>
              </a:lnSpc>
              <a:defRPr sz="1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br/>
            <a:endParaRPr/>
          </a:p>
        </p:txBody>
      </p:sp>
    </p:spTree>
    <p:extLst>
      <p:ext uri="{BB962C8B-B14F-4D97-AF65-F5344CB8AC3E}">
        <p14:creationId xmlns:p14="http://schemas.microsoft.com/office/powerpoint/2010/main" val="10452910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4" name="Shape 13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lnSpc>
                <a:spcPct val="100000"/>
              </a:lnSpc>
              <a:defRPr sz="1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br/>
            <a:endParaRPr/>
          </a:p>
        </p:txBody>
      </p:sp>
    </p:spTree>
    <p:extLst>
      <p:ext uri="{BB962C8B-B14F-4D97-AF65-F5344CB8AC3E}">
        <p14:creationId xmlns:p14="http://schemas.microsoft.com/office/powerpoint/2010/main" val="20640017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4" name="Shape 13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lnSpc>
                <a:spcPct val="100000"/>
              </a:lnSpc>
              <a:defRPr sz="1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br/>
            <a:endParaRPr/>
          </a:p>
        </p:txBody>
      </p:sp>
    </p:spTree>
    <p:extLst>
      <p:ext uri="{BB962C8B-B14F-4D97-AF65-F5344CB8AC3E}">
        <p14:creationId xmlns:p14="http://schemas.microsoft.com/office/powerpoint/2010/main" val="9573385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4" name="Shape 13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lnSpc>
                <a:spcPct val="100000"/>
              </a:lnSpc>
              <a:defRPr sz="1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br/>
            <a:endParaRPr/>
          </a:p>
        </p:txBody>
      </p:sp>
    </p:spTree>
    <p:extLst>
      <p:ext uri="{BB962C8B-B14F-4D97-AF65-F5344CB8AC3E}">
        <p14:creationId xmlns:p14="http://schemas.microsoft.com/office/powerpoint/2010/main" val="139507793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4" name="Shape 13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lnSpc>
                <a:spcPct val="100000"/>
              </a:lnSpc>
              <a:defRPr sz="1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br/>
            <a:endParaRPr/>
          </a:p>
        </p:txBody>
      </p:sp>
    </p:spTree>
    <p:extLst>
      <p:ext uri="{BB962C8B-B14F-4D97-AF65-F5344CB8AC3E}">
        <p14:creationId xmlns:p14="http://schemas.microsoft.com/office/powerpoint/2010/main" val="364042949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4" name="Shape 13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lnSpc>
                <a:spcPct val="100000"/>
              </a:lnSpc>
              <a:defRPr sz="1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br/>
            <a:endParaRPr/>
          </a:p>
        </p:txBody>
      </p:sp>
    </p:spTree>
    <p:extLst>
      <p:ext uri="{BB962C8B-B14F-4D97-AF65-F5344CB8AC3E}">
        <p14:creationId xmlns:p14="http://schemas.microsoft.com/office/powerpoint/2010/main" val="20667096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4" name="Shape 13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lnSpc>
                <a:spcPct val="100000"/>
              </a:lnSpc>
              <a:defRPr sz="1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br/>
            <a:endParaRPr/>
          </a:p>
        </p:txBody>
      </p:sp>
    </p:spTree>
    <p:extLst>
      <p:ext uri="{BB962C8B-B14F-4D97-AF65-F5344CB8AC3E}">
        <p14:creationId xmlns:p14="http://schemas.microsoft.com/office/powerpoint/2010/main" val="1829621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4" name="Shape 13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lnSpc>
                <a:spcPct val="100000"/>
              </a:lnSpc>
              <a:defRPr sz="1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br/>
            <a:endParaRPr/>
          </a:p>
        </p:txBody>
      </p:sp>
    </p:spTree>
    <p:extLst>
      <p:ext uri="{BB962C8B-B14F-4D97-AF65-F5344CB8AC3E}">
        <p14:creationId xmlns:p14="http://schemas.microsoft.com/office/powerpoint/2010/main" val="35319640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4" name="Shape 13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lnSpc>
                <a:spcPct val="100000"/>
              </a:lnSpc>
              <a:defRPr sz="1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br/>
            <a:endParaRPr/>
          </a:p>
        </p:txBody>
      </p:sp>
    </p:spTree>
    <p:extLst>
      <p:ext uri="{BB962C8B-B14F-4D97-AF65-F5344CB8AC3E}">
        <p14:creationId xmlns:p14="http://schemas.microsoft.com/office/powerpoint/2010/main" val="25166221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4" name="Shape 13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lnSpc>
                <a:spcPct val="100000"/>
              </a:lnSpc>
              <a:defRPr sz="1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br/>
            <a:endParaRPr/>
          </a:p>
        </p:txBody>
      </p:sp>
    </p:spTree>
    <p:extLst>
      <p:ext uri="{BB962C8B-B14F-4D97-AF65-F5344CB8AC3E}">
        <p14:creationId xmlns:p14="http://schemas.microsoft.com/office/powerpoint/2010/main" val="3761258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4" name="Shape 13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lnSpc>
                <a:spcPct val="100000"/>
              </a:lnSpc>
              <a:defRPr sz="1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br/>
            <a:endParaRPr/>
          </a:p>
        </p:txBody>
      </p:sp>
    </p:spTree>
    <p:extLst>
      <p:ext uri="{BB962C8B-B14F-4D97-AF65-F5344CB8AC3E}">
        <p14:creationId xmlns:p14="http://schemas.microsoft.com/office/powerpoint/2010/main" val="12364373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4" name="Shape 13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lnSpc>
                <a:spcPct val="100000"/>
              </a:lnSpc>
              <a:defRPr sz="1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br/>
            <a:endParaRPr/>
          </a:p>
        </p:txBody>
      </p:sp>
    </p:spTree>
    <p:extLst>
      <p:ext uri="{BB962C8B-B14F-4D97-AF65-F5344CB8AC3E}">
        <p14:creationId xmlns:p14="http://schemas.microsoft.com/office/powerpoint/2010/main" val="31409893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4" name="Shape 13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lnSpc>
                <a:spcPct val="100000"/>
              </a:lnSpc>
              <a:defRPr sz="1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br/>
            <a:endParaRPr/>
          </a:p>
        </p:txBody>
      </p:sp>
    </p:spTree>
    <p:extLst>
      <p:ext uri="{BB962C8B-B14F-4D97-AF65-F5344CB8AC3E}">
        <p14:creationId xmlns:p14="http://schemas.microsoft.com/office/powerpoint/2010/main" val="2223001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2162851" y="289100"/>
            <a:ext cx="13005201" cy="650578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1693385" y="6718300"/>
            <a:ext cx="13953493" cy="14224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93385" y="8153400"/>
            <a:ext cx="13953493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934"/>
            </a:lvl1pPr>
            <a:lvl2pPr marL="0" indent="0" algn="ctr">
              <a:spcBef>
                <a:spcPts val="0"/>
              </a:spcBef>
              <a:buSzTx/>
              <a:buNone/>
              <a:defRPr sz="4934"/>
            </a:lvl2pPr>
            <a:lvl3pPr marL="0" indent="0" algn="ctr">
              <a:spcBef>
                <a:spcPts val="0"/>
              </a:spcBef>
              <a:buSzTx/>
              <a:buNone/>
              <a:defRPr sz="4934"/>
            </a:lvl3pPr>
            <a:lvl4pPr marL="0" indent="0" algn="ctr">
              <a:spcBef>
                <a:spcPts val="0"/>
              </a:spcBef>
              <a:buSzTx/>
              <a:buNone/>
              <a:defRPr sz="4934"/>
            </a:lvl4pPr>
            <a:lvl5pPr marL="0" indent="0" algn="ctr">
              <a:spcBef>
                <a:spcPts val="0"/>
              </a:spcBef>
              <a:buSzTx/>
              <a:buNone/>
              <a:defRPr sz="4934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-1266510" y="0"/>
            <a:ext cx="19873282" cy="994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bg>
      <p:bgPr>
        <a:solidFill>
          <a:srgbClr val="002B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itle Text"/>
          <p:cNvSpPr txBox="1">
            <a:spLocks noGrp="1"/>
          </p:cNvSpPr>
          <p:nvPr>
            <p:ph type="title"/>
          </p:nvPr>
        </p:nvSpPr>
        <p:spPr>
          <a:xfrm>
            <a:off x="3142921" y="6348840"/>
            <a:ext cx="13005200" cy="1699059"/>
          </a:xfrm>
          <a:prstGeom prst="rect">
            <a:avLst/>
          </a:prstGeom>
        </p:spPr>
        <p:txBody>
          <a:bodyPr lIns="65023" tIns="65023" rIns="65023" bIns="65023" anchor="t"/>
          <a:lstStyle>
            <a:lvl1pPr algn="r" defTabSz="1300545">
              <a:lnSpc>
                <a:spcPct val="90000"/>
              </a:lnSpc>
              <a:defRPr sz="13601" spc="-424">
                <a:solidFill>
                  <a:srgbClr val="F1F1F1"/>
                </a:solidFill>
                <a:effectLst>
                  <a:outerShdw blurRad="469900" dist="342900" dir="5400000" rotWithShape="0">
                    <a:srgbClr val="000000">
                      <a:alpha val="66000"/>
                    </a:srgbClr>
                  </a:outerShdw>
                </a:effectLst>
                <a:latin typeface="Corbel"/>
                <a:ea typeface="Corbel"/>
                <a:cs typeface="Corbel"/>
                <a:sym typeface="Corbel"/>
              </a:defRPr>
            </a:lvl1pPr>
          </a:lstStyle>
          <a:p>
            <a:r>
              <a:t>Title Text</a:t>
            </a:r>
          </a:p>
        </p:txBody>
      </p:sp>
      <p:sp>
        <p:nvSpPr>
          <p:cNvPr id="11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142920" y="5446937"/>
            <a:ext cx="13005199" cy="879678"/>
          </a:xfrm>
          <a:prstGeom prst="rect">
            <a:avLst/>
          </a:prstGeom>
        </p:spPr>
        <p:txBody>
          <a:bodyPr lIns="65023" tIns="65023" rIns="65023" bIns="65023" anchor="b"/>
          <a:lstStyle>
            <a:lvl1pPr marL="0" indent="0" algn="r" defTabSz="1300545">
              <a:lnSpc>
                <a:spcPct val="90000"/>
              </a:lnSpc>
              <a:spcBef>
                <a:spcPts val="1200"/>
              </a:spcBef>
              <a:buSzTx/>
              <a:buNone/>
              <a:defRPr sz="4534">
                <a:solidFill>
                  <a:srgbClr val="CAEBF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indent="457223" algn="r" defTabSz="1300545">
              <a:lnSpc>
                <a:spcPct val="90000"/>
              </a:lnSpc>
              <a:spcBef>
                <a:spcPts val="1200"/>
              </a:spcBef>
              <a:buSzTx/>
              <a:buNone/>
              <a:defRPr sz="4534">
                <a:solidFill>
                  <a:srgbClr val="CAEBF2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indent="914446" algn="r" defTabSz="1300545">
              <a:lnSpc>
                <a:spcPct val="90000"/>
              </a:lnSpc>
              <a:spcBef>
                <a:spcPts val="1200"/>
              </a:spcBef>
              <a:buSzTx/>
              <a:buNone/>
              <a:defRPr sz="4534">
                <a:solidFill>
                  <a:srgbClr val="CAEBF2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indent="1371669" algn="r" defTabSz="1300545">
              <a:lnSpc>
                <a:spcPct val="90000"/>
              </a:lnSpc>
              <a:spcBef>
                <a:spcPts val="1200"/>
              </a:spcBef>
              <a:buSzTx/>
              <a:buNone/>
              <a:defRPr sz="4534">
                <a:solidFill>
                  <a:srgbClr val="CAEBF2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indent="1828891" algn="r" defTabSz="1300545">
              <a:lnSpc>
                <a:spcPct val="90000"/>
              </a:lnSpc>
              <a:spcBef>
                <a:spcPts val="1200"/>
              </a:spcBef>
              <a:buSzTx/>
              <a:buNone/>
              <a:defRPr sz="4534">
                <a:solidFill>
                  <a:srgbClr val="CAEBF2"/>
                </a:solidFill>
                <a:latin typeface="Corbel"/>
                <a:ea typeface="Corbel"/>
                <a:cs typeface="Corbel"/>
                <a:sym typeface="Corbe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5760326" y="9111021"/>
            <a:ext cx="387796" cy="377537"/>
          </a:xfrm>
          <a:prstGeom prst="rect">
            <a:avLst/>
          </a:prstGeom>
        </p:spPr>
        <p:txBody>
          <a:bodyPr lIns="65023" tIns="65023" rIns="65023" bIns="65023" anchor="ctr"/>
          <a:lstStyle>
            <a:lvl1pPr algn="r" defTabSz="867030">
              <a:defRPr sz="1600">
                <a:solidFill>
                  <a:srgbClr val="F6F6F6"/>
                </a:solidFill>
                <a:latin typeface="Corbel"/>
                <a:ea typeface="Corbel"/>
                <a:cs typeface="Corbel"/>
                <a:sym typeface="Corbe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693385" y="3225800"/>
            <a:ext cx="13953493" cy="3302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idx="13"/>
          </p:nvPr>
        </p:nvSpPr>
        <p:spPr>
          <a:xfrm>
            <a:off x="3018459" y="613834"/>
            <a:ext cx="16535905" cy="82677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1270039" y="635000"/>
            <a:ext cx="7112217" cy="3987800"/>
          </a:xfrm>
          <a:prstGeom prst="rect">
            <a:avLst/>
          </a:prstGeom>
        </p:spPr>
        <p:txBody>
          <a:bodyPr anchor="b"/>
          <a:lstStyle>
            <a:lvl1pPr>
              <a:defRPr sz="80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39" y="4724400"/>
            <a:ext cx="7112217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934"/>
            </a:lvl1pPr>
            <a:lvl2pPr marL="0" indent="0" algn="ctr">
              <a:spcBef>
                <a:spcPts val="0"/>
              </a:spcBef>
              <a:buSzTx/>
              <a:buNone/>
              <a:defRPr sz="4934"/>
            </a:lvl2pPr>
            <a:lvl3pPr marL="0" indent="0" algn="ctr">
              <a:spcBef>
                <a:spcPts val="0"/>
              </a:spcBef>
              <a:buSzTx/>
              <a:buNone/>
              <a:defRPr sz="4934"/>
            </a:lvl3pPr>
            <a:lvl4pPr marL="0" indent="0" algn="ctr">
              <a:spcBef>
                <a:spcPts val="0"/>
              </a:spcBef>
              <a:buSzTx/>
              <a:buNone/>
              <a:defRPr sz="4934"/>
            </a:lvl4pPr>
            <a:lvl5pPr marL="0" indent="0" algn="ctr">
              <a:spcBef>
                <a:spcPts val="0"/>
              </a:spcBef>
              <a:buSzTx/>
              <a:buNone/>
              <a:defRPr sz="4934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idx="13"/>
          </p:nvPr>
        </p:nvSpPr>
        <p:spPr>
          <a:xfrm>
            <a:off x="5448466" y="2586567"/>
            <a:ext cx="12573384" cy="62865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270039" y="2590800"/>
            <a:ext cx="7112217" cy="6286500"/>
          </a:xfrm>
          <a:prstGeom prst="rect">
            <a:avLst/>
          </a:prstGeom>
        </p:spPr>
        <p:txBody>
          <a:bodyPr/>
          <a:lstStyle>
            <a:lvl1pPr marL="457223" indent="-457223">
              <a:spcBef>
                <a:spcPts val="4267"/>
              </a:spcBef>
              <a:defRPr sz="3734"/>
            </a:lvl1pPr>
            <a:lvl2pPr marL="914446" indent="-457223">
              <a:spcBef>
                <a:spcPts val="4267"/>
              </a:spcBef>
              <a:defRPr sz="3734"/>
            </a:lvl2pPr>
            <a:lvl3pPr marL="1371669" indent="-457223">
              <a:spcBef>
                <a:spcPts val="4267"/>
              </a:spcBef>
              <a:defRPr sz="3734"/>
            </a:lvl3pPr>
            <a:lvl4pPr marL="1828891" indent="-457223">
              <a:spcBef>
                <a:spcPts val="4267"/>
              </a:spcBef>
              <a:defRPr sz="3734"/>
            </a:lvl4pPr>
            <a:lvl5pPr marL="2286114" indent="-457223">
              <a:spcBef>
                <a:spcPts val="4267"/>
              </a:spcBef>
              <a:defRPr sz="3734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46806" y="9296400"/>
            <a:ext cx="437620" cy="430824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1270039" y="1270000"/>
            <a:ext cx="14800185" cy="72136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8907205" y="5029200"/>
            <a:ext cx="8073244" cy="4038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8670131" y="889001"/>
            <a:ext cx="7823439" cy="3911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idx="15"/>
          </p:nvPr>
        </p:nvSpPr>
        <p:spPr>
          <a:xfrm>
            <a:off x="-3166630" y="889000"/>
            <a:ext cx="15977088" cy="7988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1693385" y="6362700"/>
            <a:ext cx="13953493" cy="595035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 i="1"/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14"/>
          </p:nvPr>
        </p:nvSpPr>
        <p:spPr>
          <a:xfrm>
            <a:off x="1693385" y="4171827"/>
            <a:ext cx="13953493" cy="800347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534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1270039" y="254000"/>
            <a:ext cx="14800185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1270039" y="2590800"/>
            <a:ext cx="14800185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46806" y="9296400"/>
            <a:ext cx="437620" cy="430824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133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ransition spd="med"/>
  <p:txStyles>
    <p:titleStyle>
      <a:lvl1pPr marL="0" marR="0" indent="0" algn="ctr" defTabSz="77897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667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77897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667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77897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667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77897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667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77897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667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77897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667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77897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667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77897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667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77897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667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592696" marR="0" indent="-592696" algn="l" defTabSz="778972" rtl="0" latinLnBrk="0">
        <a:lnSpc>
          <a:spcPct val="100000"/>
        </a:lnSpc>
        <a:spcBef>
          <a:spcPts val="5600"/>
        </a:spcBef>
        <a:spcAft>
          <a:spcPts val="0"/>
        </a:spcAft>
        <a:buClrTx/>
        <a:buSzPct val="145000"/>
        <a:buFontTx/>
        <a:buChar char="•"/>
        <a:tabLst/>
        <a:defRPr sz="4267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185393" marR="0" indent="-592696" algn="l" defTabSz="778972" rtl="0" latinLnBrk="0">
        <a:lnSpc>
          <a:spcPct val="100000"/>
        </a:lnSpc>
        <a:spcBef>
          <a:spcPts val="5600"/>
        </a:spcBef>
        <a:spcAft>
          <a:spcPts val="0"/>
        </a:spcAft>
        <a:buClrTx/>
        <a:buSzPct val="145000"/>
        <a:buFontTx/>
        <a:buChar char="•"/>
        <a:tabLst/>
        <a:defRPr sz="4267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778089" marR="0" indent="-592696" algn="l" defTabSz="778972" rtl="0" latinLnBrk="0">
        <a:lnSpc>
          <a:spcPct val="100000"/>
        </a:lnSpc>
        <a:spcBef>
          <a:spcPts val="5600"/>
        </a:spcBef>
        <a:spcAft>
          <a:spcPts val="0"/>
        </a:spcAft>
        <a:buClrTx/>
        <a:buSzPct val="145000"/>
        <a:buFontTx/>
        <a:buChar char="•"/>
        <a:tabLst/>
        <a:defRPr sz="4267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370785" marR="0" indent="-592696" algn="l" defTabSz="778972" rtl="0" latinLnBrk="0">
        <a:lnSpc>
          <a:spcPct val="100000"/>
        </a:lnSpc>
        <a:spcBef>
          <a:spcPts val="5600"/>
        </a:spcBef>
        <a:spcAft>
          <a:spcPts val="0"/>
        </a:spcAft>
        <a:buClrTx/>
        <a:buSzPct val="145000"/>
        <a:buFontTx/>
        <a:buChar char="•"/>
        <a:tabLst/>
        <a:defRPr sz="4267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963482" marR="0" indent="-592696" algn="l" defTabSz="778972" rtl="0" latinLnBrk="0">
        <a:lnSpc>
          <a:spcPct val="100000"/>
        </a:lnSpc>
        <a:spcBef>
          <a:spcPts val="5600"/>
        </a:spcBef>
        <a:spcAft>
          <a:spcPts val="0"/>
        </a:spcAft>
        <a:buClrTx/>
        <a:buSzPct val="145000"/>
        <a:buFontTx/>
        <a:buChar char="•"/>
        <a:tabLst/>
        <a:defRPr sz="4267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556178" marR="0" indent="-592696" algn="l" defTabSz="778972" rtl="0" latinLnBrk="0">
        <a:lnSpc>
          <a:spcPct val="100000"/>
        </a:lnSpc>
        <a:spcBef>
          <a:spcPts val="5600"/>
        </a:spcBef>
        <a:spcAft>
          <a:spcPts val="0"/>
        </a:spcAft>
        <a:buClrTx/>
        <a:buSzPct val="145000"/>
        <a:buFontTx/>
        <a:buChar char="•"/>
        <a:tabLst/>
        <a:defRPr sz="4267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148874" marR="0" indent="-592696" algn="l" defTabSz="778972" rtl="0" latinLnBrk="0">
        <a:lnSpc>
          <a:spcPct val="100000"/>
        </a:lnSpc>
        <a:spcBef>
          <a:spcPts val="5600"/>
        </a:spcBef>
        <a:spcAft>
          <a:spcPts val="0"/>
        </a:spcAft>
        <a:buClrTx/>
        <a:buSzPct val="145000"/>
        <a:buFontTx/>
        <a:buChar char="•"/>
        <a:tabLst/>
        <a:defRPr sz="4267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4741570" marR="0" indent="-592696" algn="l" defTabSz="778972" rtl="0" latinLnBrk="0">
        <a:lnSpc>
          <a:spcPct val="100000"/>
        </a:lnSpc>
        <a:spcBef>
          <a:spcPts val="5600"/>
        </a:spcBef>
        <a:spcAft>
          <a:spcPts val="0"/>
        </a:spcAft>
        <a:buClrTx/>
        <a:buSzPct val="145000"/>
        <a:buFontTx/>
        <a:buChar char="•"/>
        <a:tabLst/>
        <a:defRPr sz="4267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334267" marR="0" indent="-592696" algn="l" defTabSz="778972" rtl="0" latinLnBrk="0">
        <a:lnSpc>
          <a:spcPct val="100000"/>
        </a:lnSpc>
        <a:spcBef>
          <a:spcPts val="5600"/>
        </a:spcBef>
        <a:spcAft>
          <a:spcPts val="0"/>
        </a:spcAft>
        <a:buClrTx/>
        <a:buSzPct val="145000"/>
        <a:buFontTx/>
        <a:buChar char="•"/>
        <a:tabLst/>
        <a:defRPr sz="4267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778972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33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304815" algn="ctr" defTabSz="778972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33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609630" algn="ctr" defTabSz="778972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33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914446" algn="ctr" defTabSz="778972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33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1219261" algn="ctr" defTabSz="778972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33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524076" algn="ctr" defTabSz="778972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33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828891" algn="ctr" defTabSz="778972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33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2133707" algn="ctr" defTabSz="778972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33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2438522" algn="ctr" defTabSz="778972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33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extBox 1"/>
          <p:cNvSpPr txBox="1"/>
          <p:nvPr/>
        </p:nvSpPr>
        <p:spPr>
          <a:xfrm>
            <a:off x="1253352" y="221812"/>
            <a:ext cx="14833558" cy="22064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86700" tIns="86700" rIns="86700" bIns="86700">
            <a:spAutoFit/>
          </a:bodyPr>
          <a:lstStyle>
            <a:lvl1pPr defTabSz="650240">
              <a:defRPr sz="6400" b="0">
                <a:solidFill>
                  <a:srgbClr val="FFFF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sz="6600" dirty="0"/>
              <a:t>Diagnostic Performance of MR Imaging in the Detection of Ovarian Torsion</a:t>
            </a:r>
            <a:endParaRPr sz="6600" dirty="0"/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9FEBAABC-DB45-45A7-BFEE-79269C8B9EF4}"/>
              </a:ext>
            </a:extLst>
          </p:cNvPr>
          <p:cNvSpPr txBox="1"/>
          <p:nvPr/>
        </p:nvSpPr>
        <p:spPr>
          <a:xfrm>
            <a:off x="1074749" y="3128776"/>
            <a:ext cx="15190763" cy="17480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86700" tIns="86700" rIns="86700" bIns="86700">
            <a:spAutoFit/>
          </a:bodyPr>
          <a:lstStyle>
            <a:lvl1pPr defTabSz="650240">
              <a:defRPr sz="6400" b="0">
                <a:solidFill>
                  <a:srgbClr val="FFFF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lnSpc>
                <a:spcPct val="70000"/>
              </a:lnSpc>
            </a:pPr>
            <a:r>
              <a:rPr lang="en-US" sz="4800" dirty="0">
                <a:solidFill>
                  <a:schemeClr val="bg2"/>
                </a:solidFill>
              </a:rPr>
              <a:t>Cory Spicer, Abdul Khan, </a:t>
            </a:r>
            <a:r>
              <a:rPr lang="en-US" sz="4800" dirty="0" err="1">
                <a:solidFill>
                  <a:schemeClr val="bg2"/>
                </a:solidFill>
              </a:rPr>
              <a:t>Srini</a:t>
            </a:r>
            <a:r>
              <a:rPr lang="en-US" sz="4800" dirty="0">
                <a:solidFill>
                  <a:schemeClr val="bg2"/>
                </a:solidFill>
              </a:rPr>
              <a:t> </a:t>
            </a:r>
            <a:r>
              <a:rPr lang="en-US" sz="4800" dirty="0" err="1">
                <a:solidFill>
                  <a:schemeClr val="bg2"/>
                </a:solidFill>
              </a:rPr>
              <a:t>Vedantham</a:t>
            </a:r>
            <a:r>
              <a:rPr lang="en-US" sz="4800" dirty="0">
                <a:solidFill>
                  <a:schemeClr val="bg2"/>
                </a:solidFill>
              </a:rPr>
              <a:t>, </a:t>
            </a:r>
          </a:p>
          <a:p>
            <a:pPr>
              <a:lnSpc>
                <a:spcPct val="70000"/>
              </a:lnSpc>
            </a:pPr>
            <a:r>
              <a:rPr lang="en-US" sz="4800" dirty="0">
                <a:solidFill>
                  <a:schemeClr val="bg2"/>
                </a:solidFill>
              </a:rPr>
              <a:t>Bobby Kalb, </a:t>
            </a:r>
            <a:r>
              <a:rPr lang="en-US" sz="4800" dirty="0" err="1">
                <a:solidFill>
                  <a:schemeClr val="bg2"/>
                </a:solidFill>
              </a:rPr>
              <a:t>Hina</a:t>
            </a:r>
            <a:r>
              <a:rPr lang="en-US" sz="4800" dirty="0">
                <a:solidFill>
                  <a:schemeClr val="bg2"/>
                </a:solidFill>
              </a:rPr>
              <a:t> </a:t>
            </a:r>
            <a:r>
              <a:rPr lang="en-US" sz="4800" dirty="0" err="1">
                <a:solidFill>
                  <a:schemeClr val="bg2"/>
                </a:solidFill>
              </a:rPr>
              <a:t>Arif</a:t>
            </a:r>
            <a:r>
              <a:rPr lang="en-US" sz="9600" dirty="0"/>
              <a:t> </a:t>
            </a:r>
            <a:endParaRPr sz="9600" dirty="0"/>
          </a:p>
        </p:txBody>
      </p:sp>
      <p:pic>
        <p:nvPicPr>
          <p:cNvPr id="5" name="Picture 5" descr="Picture 5">
            <a:extLst>
              <a:ext uri="{FF2B5EF4-FFF2-40B4-BE49-F238E27FC236}">
                <a16:creationId xmlns:a16="http://schemas.microsoft.com/office/drawing/2014/main" id="{061FE135-9D71-4AD9-80F4-5A24EB53C3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13302" y="7088103"/>
            <a:ext cx="3506170" cy="1649149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age" descr="Image">
            <a:extLst>
              <a:ext uri="{FF2B5EF4-FFF2-40B4-BE49-F238E27FC236}">
                <a16:creationId xmlns:a16="http://schemas.microsoft.com/office/drawing/2014/main" id="{A251224C-40C7-4A81-A64E-ADFDB9BF90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390551" y="7455798"/>
            <a:ext cx="5330241" cy="913757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4BB7AAB-E486-4E8F-9117-63D75853A30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4253" t="18822" r="19761" b="23734"/>
          <a:stretch/>
        </p:blipFill>
        <p:spPr>
          <a:xfrm>
            <a:off x="12260611" y="4870985"/>
            <a:ext cx="4734711" cy="4121791"/>
          </a:xfrm>
          <a:prstGeom prst="rect">
            <a:avLst/>
          </a:prstGeom>
        </p:spPr>
      </p:pic>
      <p:sp>
        <p:nvSpPr>
          <p:cNvPr id="7" name="TextBox 1">
            <a:extLst>
              <a:ext uri="{FF2B5EF4-FFF2-40B4-BE49-F238E27FC236}">
                <a16:creationId xmlns:a16="http://schemas.microsoft.com/office/drawing/2014/main" id="{E3E1B58D-E155-4335-B62E-FCCDC9FBB299}"/>
              </a:ext>
            </a:extLst>
          </p:cNvPr>
          <p:cNvSpPr txBox="1"/>
          <p:nvPr/>
        </p:nvSpPr>
        <p:spPr>
          <a:xfrm>
            <a:off x="407116" y="5305845"/>
            <a:ext cx="12291056" cy="9445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86700" tIns="86700" rIns="86700" bIns="86700">
            <a:spAutoFit/>
          </a:bodyPr>
          <a:lstStyle>
            <a:lvl1pPr defTabSz="650240">
              <a:defRPr sz="6400" b="0">
                <a:solidFill>
                  <a:srgbClr val="FFFF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l"/>
            <a:r>
              <a:rPr lang="en-US" sz="5000" dirty="0"/>
              <a:t>University of Arizona College of Medicine</a:t>
            </a:r>
            <a:endParaRPr sz="5000" dirty="0"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extBox 1"/>
          <p:cNvSpPr txBox="1"/>
          <p:nvPr/>
        </p:nvSpPr>
        <p:spPr>
          <a:xfrm>
            <a:off x="2111734" y="562509"/>
            <a:ext cx="13116794" cy="14884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86700" tIns="86700" rIns="86700" bIns="86700">
            <a:spAutoFit/>
          </a:bodyPr>
          <a:lstStyle>
            <a:lvl1pPr defTabSz="650240">
              <a:defRPr sz="6400" b="0">
                <a:solidFill>
                  <a:srgbClr val="FFFF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sz="8534" dirty="0"/>
              <a:t>Material and Methods</a:t>
            </a:r>
            <a:endParaRPr sz="8534" dirty="0"/>
          </a:p>
        </p:txBody>
      </p:sp>
      <p:sp>
        <p:nvSpPr>
          <p:cNvPr id="132" name="TextBox 4"/>
          <p:cNvSpPr txBox="1"/>
          <p:nvPr/>
        </p:nvSpPr>
        <p:spPr>
          <a:xfrm>
            <a:off x="1047283" y="2135971"/>
            <a:ext cx="15245696" cy="54688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86700" tIns="86700" rIns="86700" bIns="86700">
            <a:spAutoFit/>
          </a:bodyPr>
          <a:lstStyle/>
          <a:p>
            <a:pPr marL="685800" indent="-685800" algn="l" defTabSz="867030">
              <a:buSzPct val="100000"/>
              <a:buFont typeface="Arial" panose="020B0604020202020204" pitchFamily="34" charset="0"/>
              <a:buChar char="•"/>
              <a:defRPr sz="3800" b="0">
                <a:solidFill>
                  <a:srgbClr val="FFFF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  <a:r>
              <a:rPr lang="en-US" sz="4400" dirty="0"/>
              <a:t>Negative MRI reference standard</a:t>
            </a:r>
          </a:p>
          <a:p>
            <a:pPr marL="1311275" lvl="2" indent="-685800" algn="l" defTabSz="867030">
              <a:buSzPct val="100000"/>
              <a:buFont typeface="Arial" panose="020B0604020202020204" pitchFamily="34" charset="0"/>
              <a:buChar char="•"/>
              <a:defRPr sz="3800" b="0">
                <a:solidFill>
                  <a:srgbClr val="FFFF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  <a:r>
              <a:rPr lang="en-US" sz="4400" dirty="0"/>
              <a:t>Surgery operative note reviewed when surgery performed for other indication besides </a:t>
            </a:r>
            <a:r>
              <a:rPr lang="en-US" sz="4400" dirty="0" err="1"/>
              <a:t>OvT</a:t>
            </a:r>
            <a:endParaRPr lang="en-US" sz="4400" dirty="0"/>
          </a:p>
          <a:p>
            <a:pPr marL="2062163" lvl="2" indent="-685800" algn="l" defTabSz="867030">
              <a:buSzPct val="100000"/>
              <a:buFont typeface="Arial" panose="020B0604020202020204" pitchFamily="34" charset="0"/>
              <a:buChar char="•"/>
              <a:tabLst>
                <a:tab pos="2338388" algn="l"/>
              </a:tabLst>
              <a:defRPr sz="3800" b="0">
                <a:solidFill>
                  <a:srgbClr val="FFFF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  <a:r>
              <a:rPr lang="en-US" sz="3800" dirty="0"/>
              <a:t>Cystectomy, ovarian mass without torsion, appendicitis, etc.</a:t>
            </a:r>
          </a:p>
          <a:p>
            <a:pPr marL="2062163" lvl="2" indent="-685800" algn="l" defTabSz="867030">
              <a:buSzPct val="100000"/>
              <a:buFont typeface="Arial" panose="020B0604020202020204" pitchFamily="34" charset="0"/>
              <a:buChar char="•"/>
              <a:tabLst>
                <a:tab pos="2338388" algn="l"/>
              </a:tabLst>
              <a:defRPr sz="3800" b="0">
                <a:solidFill>
                  <a:srgbClr val="FFFF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  <a:endParaRPr lang="en-US" sz="4400" dirty="0"/>
          </a:p>
          <a:p>
            <a:pPr marL="1319213" indent="-685800" algn="l" defTabSz="867030">
              <a:buSzPct val="100000"/>
              <a:buFont typeface="Arial" panose="020B0604020202020204" pitchFamily="34" charset="0"/>
              <a:buChar char="•"/>
              <a:defRPr sz="3800" b="0">
                <a:solidFill>
                  <a:srgbClr val="FFFF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  <a:r>
              <a:rPr lang="en-US" sz="4400" dirty="0"/>
              <a:t>Medical Records review</a:t>
            </a:r>
          </a:p>
          <a:p>
            <a:pPr marL="2062163" indent="-685800" algn="l" defTabSz="867030">
              <a:buSzPct val="100000"/>
              <a:buFont typeface="Arial" panose="020B0604020202020204" pitchFamily="34" charset="0"/>
              <a:buChar char="•"/>
              <a:defRPr sz="3800" b="0">
                <a:solidFill>
                  <a:srgbClr val="FFFF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  <a:r>
              <a:rPr lang="en-US" sz="4400" dirty="0"/>
              <a:t>Alternative diagnosis given or pain resolved and a follow up note was reviewed.</a:t>
            </a:r>
          </a:p>
        </p:txBody>
      </p:sp>
    </p:spTree>
    <p:extLst>
      <p:ext uri="{BB962C8B-B14F-4D97-AF65-F5344CB8AC3E}">
        <p14:creationId xmlns:p14="http://schemas.microsoft.com/office/powerpoint/2010/main" val="1103344921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extBox 1"/>
          <p:cNvSpPr txBox="1"/>
          <p:nvPr/>
        </p:nvSpPr>
        <p:spPr>
          <a:xfrm>
            <a:off x="2111734" y="562509"/>
            <a:ext cx="13116794" cy="14884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86700" tIns="86700" rIns="86700" bIns="86700">
            <a:spAutoFit/>
          </a:bodyPr>
          <a:lstStyle>
            <a:lvl1pPr defTabSz="650240">
              <a:defRPr sz="6400" b="0">
                <a:solidFill>
                  <a:srgbClr val="FFFF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sz="8534" dirty="0"/>
              <a:t>Material and Methods</a:t>
            </a:r>
            <a:endParaRPr sz="8534" dirty="0"/>
          </a:p>
        </p:txBody>
      </p:sp>
      <p:sp>
        <p:nvSpPr>
          <p:cNvPr id="132" name="TextBox 4"/>
          <p:cNvSpPr txBox="1"/>
          <p:nvPr/>
        </p:nvSpPr>
        <p:spPr>
          <a:xfrm>
            <a:off x="1047283" y="1983753"/>
            <a:ext cx="15245696" cy="15293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86700" tIns="86700" rIns="86700" bIns="86700">
            <a:spAutoFit/>
          </a:bodyPr>
          <a:lstStyle/>
          <a:p>
            <a:pPr marL="685800" indent="-685800" algn="l" defTabSz="867030">
              <a:buSzPct val="100000"/>
              <a:buFont typeface="Arial" panose="020B0604020202020204" pitchFamily="34" charset="0"/>
              <a:buChar char="•"/>
              <a:defRPr sz="3800" b="0">
                <a:solidFill>
                  <a:srgbClr val="FFFF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  <a:r>
              <a:rPr lang="en-US" sz="4400" dirty="0"/>
              <a:t>MR Image acquisition for pelvic evaluation </a:t>
            </a:r>
          </a:p>
          <a:p>
            <a:pPr marL="685800" indent="-685800" algn="l" defTabSz="867030">
              <a:buSzPct val="100000"/>
              <a:buFont typeface="Arial" panose="020B0604020202020204" pitchFamily="34" charset="0"/>
              <a:buChar char="•"/>
              <a:defRPr sz="3800" b="0">
                <a:solidFill>
                  <a:srgbClr val="FFFF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  <a:r>
              <a:rPr lang="en-US" sz="4400" dirty="0"/>
              <a:t>1.5 or 3.0 T system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69321F9-15EB-4218-B210-201D9BA8568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00" t="2043" r="5524"/>
          <a:stretch/>
        </p:blipFill>
        <p:spPr>
          <a:xfrm>
            <a:off x="91068" y="3513062"/>
            <a:ext cx="3608003" cy="554268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A1A56BA-6B8A-48D1-A264-75021856502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339" t="24822" r="6942" b="21477"/>
          <a:stretch/>
        </p:blipFill>
        <p:spPr>
          <a:xfrm>
            <a:off x="8347223" y="4922784"/>
            <a:ext cx="4466059" cy="288505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E391AF2-4CDF-429D-A38A-B73245091C1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65" t="21690" r="4474" b="11579"/>
          <a:stretch/>
        </p:blipFill>
        <p:spPr>
          <a:xfrm>
            <a:off x="12788900" y="5062719"/>
            <a:ext cx="4465320" cy="264414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B360C40-7AD9-471E-8258-69D517A1B37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359" t="22963" r="5963" b="12357"/>
          <a:stretch/>
        </p:blipFill>
        <p:spPr>
          <a:xfrm>
            <a:off x="3699071" y="4909440"/>
            <a:ext cx="4648152" cy="2797420"/>
          </a:xfrm>
          <a:prstGeom prst="rect">
            <a:avLst/>
          </a:prstGeom>
        </p:spPr>
      </p:pic>
      <p:sp>
        <p:nvSpPr>
          <p:cNvPr id="11" name="TextBox 4">
            <a:extLst>
              <a:ext uri="{FF2B5EF4-FFF2-40B4-BE49-F238E27FC236}">
                <a16:creationId xmlns:a16="http://schemas.microsoft.com/office/drawing/2014/main" id="{C378F5FA-6C57-4ACC-9D02-D646F05E1626}"/>
              </a:ext>
            </a:extLst>
          </p:cNvPr>
          <p:cNvSpPr txBox="1"/>
          <p:nvPr/>
        </p:nvSpPr>
        <p:spPr>
          <a:xfrm>
            <a:off x="863471" y="9055744"/>
            <a:ext cx="2063196" cy="6059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86700" tIns="86700" rIns="86700" bIns="86700">
            <a:spAutoFit/>
          </a:bodyPr>
          <a:lstStyle/>
          <a:p>
            <a:pPr algn="l" defTabSz="867030">
              <a:buSzPct val="100000"/>
              <a:defRPr sz="3800" b="0">
                <a:solidFill>
                  <a:srgbClr val="FFFF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  <a:r>
              <a:rPr lang="en-US" sz="2800" dirty="0"/>
              <a:t>Coronal T2</a:t>
            </a:r>
          </a:p>
        </p:txBody>
      </p:sp>
      <p:sp>
        <p:nvSpPr>
          <p:cNvPr id="12" name="TextBox 4">
            <a:extLst>
              <a:ext uri="{FF2B5EF4-FFF2-40B4-BE49-F238E27FC236}">
                <a16:creationId xmlns:a16="http://schemas.microsoft.com/office/drawing/2014/main" id="{93FD9091-0318-41D9-9FB1-ADC8905A6FCD}"/>
              </a:ext>
            </a:extLst>
          </p:cNvPr>
          <p:cNvSpPr txBox="1"/>
          <p:nvPr/>
        </p:nvSpPr>
        <p:spPr>
          <a:xfrm>
            <a:off x="5233461" y="7807837"/>
            <a:ext cx="1579372" cy="6059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86700" tIns="86700" rIns="86700" bIns="86700">
            <a:spAutoFit/>
          </a:bodyPr>
          <a:lstStyle/>
          <a:p>
            <a:pPr algn="l" defTabSz="867030">
              <a:buSzPct val="100000"/>
              <a:defRPr sz="3800" b="0">
                <a:solidFill>
                  <a:srgbClr val="FFFF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  <a:r>
              <a:rPr lang="en-US" sz="2800" dirty="0"/>
              <a:t>Axial T2</a:t>
            </a:r>
          </a:p>
        </p:txBody>
      </p:sp>
      <p:sp>
        <p:nvSpPr>
          <p:cNvPr id="13" name="TextBox 4">
            <a:extLst>
              <a:ext uri="{FF2B5EF4-FFF2-40B4-BE49-F238E27FC236}">
                <a16:creationId xmlns:a16="http://schemas.microsoft.com/office/drawing/2014/main" id="{E7110253-4AA9-4856-9D74-64F08B04E1F8}"/>
              </a:ext>
            </a:extLst>
          </p:cNvPr>
          <p:cNvSpPr txBox="1"/>
          <p:nvPr/>
        </p:nvSpPr>
        <p:spPr>
          <a:xfrm>
            <a:off x="8634493" y="7918702"/>
            <a:ext cx="3891517" cy="6059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86700" tIns="86700" rIns="86700" bIns="86700">
            <a:spAutoFit/>
          </a:bodyPr>
          <a:lstStyle/>
          <a:p>
            <a:pPr algn="l" defTabSz="867030">
              <a:buSzPct val="100000"/>
              <a:defRPr sz="3800" b="0">
                <a:solidFill>
                  <a:srgbClr val="FFFF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  <a:r>
              <a:rPr lang="en-US" sz="2800" dirty="0"/>
              <a:t>Axial T2 Fat Saturation</a:t>
            </a:r>
          </a:p>
        </p:txBody>
      </p:sp>
      <p:sp>
        <p:nvSpPr>
          <p:cNvPr id="14" name="TextBox 4">
            <a:extLst>
              <a:ext uri="{FF2B5EF4-FFF2-40B4-BE49-F238E27FC236}">
                <a16:creationId xmlns:a16="http://schemas.microsoft.com/office/drawing/2014/main" id="{706C7367-8067-4F0A-9B98-E337C4F4A355}"/>
              </a:ext>
            </a:extLst>
          </p:cNvPr>
          <p:cNvSpPr txBox="1"/>
          <p:nvPr/>
        </p:nvSpPr>
        <p:spPr>
          <a:xfrm>
            <a:off x="13661793" y="7802894"/>
            <a:ext cx="3133469" cy="6059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86700" tIns="86700" rIns="86700" bIns="86700">
            <a:spAutoFit/>
          </a:bodyPr>
          <a:lstStyle/>
          <a:p>
            <a:pPr algn="l" defTabSz="867030">
              <a:buSzPct val="100000"/>
              <a:defRPr sz="3800" b="0">
                <a:solidFill>
                  <a:srgbClr val="FFFF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  <a:r>
              <a:rPr lang="en-US" sz="2800" dirty="0"/>
              <a:t>TRUFISP / SSFP</a:t>
            </a:r>
          </a:p>
        </p:txBody>
      </p:sp>
    </p:spTree>
    <p:extLst>
      <p:ext uri="{BB962C8B-B14F-4D97-AF65-F5344CB8AC3E}">
        <p14:creationId xmlns:p14="http://schemas.microsoft.com/office/powerpoint/2010/main" val="2287275334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extBox 1"/>
          <p:cNvSpPr txBox="1"/>
          <p:nvPr/>
        </p:nvSpPr>
        <p:spPr>
          <a:xfrm>
            <a:off x="2111734" y="562509"/>
            <a:ext cx="13116794" cy="14884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86700" tIns="86700" rIns="86700" bIns="86700">
            <a:spAutoFit/>
          </a:bodyPr>
          <a:lstStyle>
            <a:lvl1pPr defTabSz="650240">
              <a:defRPr sz="6400" b="0">
                <a:solidFill>
                  <a:srgbClr val="FFFF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sz="8534" dirty="0"/>
              <a:t>Material and Methods</a:t>
            </a:r>
            <a:endParaRPr sz="8534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105900B-F431-4E62-A3C9-E8B1C2C4689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632" t="25915" r="14179" b="15316"/>
          <a:stretch/>
        </p:blipFill>
        <p:spPr>
          <a:xfrm>
            <a:off x="18495" y="3513063"/>
            <a:ext cx="4162392" cy="250673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693148A-8AA7-4C69-8A6B-44B9E853CCD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375" t="23416" r="10248" b="14819"/>
          <a:stretch/>
        </p:blipFill>
        <p:spPr>
          <a:xfrm>
            <a:off x="3063116" y="5145730"/>
            <a:ext cx="4497000" cy="27274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F4F2988-BD00-4AED-895F-3A9651A947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87295" y="2050911"/>
            <a:ext cx="3171505" cy="460379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C4316B6-9DC1-49DE-86A2-3824609AAE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655830" y="4536140"/>
            <a:ext cx="3171505" cy="46549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9DCB6BC-6C98-4BA8-A103-43DE89B3ABA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1823" t="21432" r="9082" b="15055"/>
          <a:stretch/>
        </p:blipFill>
        <p:spPr>
          <a:xfrm>
            <a:off x="6379269" y="6513291"/>
            <a:ext cx="4581723" cy="2759273"/>
          </a:xfrm>
          <a:prstGeom prst="rect">
            <a:avLst/>
          </a:prstGeom>
        </p:spPr>
      </p:pic>
      <p:sp>
        <p:nvSpPr>
          <p:cNvPr id="17" name="TextBox 4">
            <a:extLst>
              <a:ext uri="{FF2B5EF4-FFF2-40B4-BE49-F238E27FC236}">
                <a16:creationId xmlns:a16="http://schemas.microsoft.com/office/drawing/2014/main" id="{3E427EF4-2825-4743-A38F-2080A1B8D3BD}"/>
              </a:ext>
            </a:extLst>
          </p:cNvPr>
          <p:cNvSpPr txBox="1"/>
          <p:nvPr/>
        </p:nvSpPr>
        <p:spPr>
          <a:xfrm>
            <a:off x="1047283" y="1983753"/>
            <a:ext cx="15245696" cy="1406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86700" tIns="86700" rIns="86700" bIns="86700">
            <a:spAutoFit/>
          </a:bodyPr>
          <a:lstStyle/>
          <a:p>
            <a:pPr marL="685800" indent="-685800" algn="l" defTabSz="867030">
              <a:buSzPct val="100000"/>
              <a:buFont typeface="Arial" panose="020B0604020202020204" pitchFamily="34" charset="0"/>
              <a:buChar char="•"/>
              <a:defRPr sz="3800" b="0">
                <a:solidFill>
                  <a:srgbClr val="FFFF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  <a:r>
              <a:rPr lang="en-US" sz="4400" dirty="0"/>
              <a:t>MR Image acquisition</a:t>
            </a:r>
          </a:p>
          <a:p>
            <a:pPr marL="1311275" lvl="2" indent="-685800" algn="l" defTabSz="867030">
              <a:buSzPct val="100000"/>
              <a:buFont typeface="Arial" panose="020B0604020202020204" pitchFamily="34" charset="0"/>
              <a:buChar char="•"/>
              <a:defRPr sz="3800" b="0">
                <a:solidFill>
                  <a:srgbClr val="FFFF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  <a:r>
              <a:rPr lang="en-US" sz="3600" dirty="0"/>
              <a:t>Post contrast sequences</a:t>
            </a:r>
          </a:p>
        </p:txBody>
      </p:sp>
      <p:sp>
        <p:nvSpPr>
          <p:cNvPr id="18" name="TextBox 4">
            <a:extLst>
              <a:ext uri="{FF2B5EF4-FFF2-40B4-BE49-F238E27FC236}">
                <a16:creationId xmlns:a16="http://schemas.microsoft.com/office/drawing/2014/main" id="{44336ACF-D49F-4117-BDB7-0AAFCC395C2B}"/>
              </a:ext>
            </a:extLst>
          </p:cNvPr>
          <p:cNvSpPr txBox="1"/>
          <p:nvPr/>
        </p:nvSpPr>
        <p:spPr>
          <a:xfrm>
            <a:off x="384487" y="6048727"/>
            <a:ext cx="2312638" cy="6059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86700" tIns="86700" rIns="86700" bIns="86700">
            <a:spAutoFit/>
          </a:bodyPr>
          <a:lstStyle/>
          <a:p>
            <a:pPr algn="l" defTabSz="867030">
              <a:buSzPct val="100000"/>
              <a:defRPr sz="3800" b="0">
                <a:solidFill>
                  <a:srgbClr val="FFFF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  <a:r>
              <a:rPr lang="en-US" sz="2800" dirty="0"/>
              <a:t>Axial Pre-T1</a:t>
            </a:r>
          </a:p>
        </p:txBody>
      </p:sp>
      <p:sp>
        <p:nvSpPr>
          <p:cNvPr id="19" name="TextBox 4">
            <a:extLst>
              <a:ext uri="{FF2B5EF4-FFF2-40B4-BE49-F238E27FC236}">
                <a16:creationId xmlns:a16="http://schemas.microsoft.com/office/drawing/2014/main" id="{1AC7AC05-CE7B-43A3-9A8B-A3C60200F897}"/>
              </a:ext>
            </a:extLst>
          </p:cNvPr>
          <p:cNvSpPr txBox="1"/>
          <p:nvPr/>
        </p:nvSpPr>
        <p:spPr>
          <a:xfrm>
            <a:off x="3564874" y="7892927"/>
            <a:ext cx="2312638" cy="6059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86700" tIns="86700" rIns="86700" bIns="86700">
            <a:spAutoFit/>
          </a:bodyPr>
          <a:lstStyle/>
          <a:p>
            <a:pPr algn="l" defTabSz="867030">
              <a:buSzPct val="100000"/>
              <a:defRPr sz="3800" b="0">
                <a:solidFill>
                  <a:srgbClr val="FFFF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  <a:r>
              <a:rPr lang="en-US" sz="2800" dirty="0"/>
              <a:t>Axial Venous</a:t>
            </a:r>
          </a:p>
        </p:txBody>
      </p:sp>
      <p:sp>
        <p:nvSpPr>
          <p:cNvPr id="20" name="TextBox 4">
            <a:extLst>
              <a:ext uri="{FF2B5EF4-FFF2-40B4-BE49-F238E27FC236}">
                <a16:creationId xmlns:a16="http://schemas.microsoft.com/office/drawing/2014/main" id="{D2D86582-B5F1-4CD7-AA68-4BC65EB2FF4B}"/>
              </a:ext>
            </a:extLst>
          </p:cNvPr>
          <p:cNvSpPr txBox="1"/>
          <p:nvPr/>
        </p:nvSpPr>
        <p:spPr>
          <a:xfrm>
            <a:off x="6902787" y="9202881"/>
            <a:ext cx="2538924" cy="6059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86700" tIns="86700" rIns="86700" bIns="86700">
            <a:spAutoFit/>
          </a:bodyPr>
          <a:lstStyle/>
          <a:p>
            <a:pPr algn="l" defTabSz="867030">
              <a:buSzPct val="100000"/>
              <a:defRPr sz="3800" b="0">
                <a:solidFill>
                  <a:srgbClr val="FFFF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  <a:r>
              <a:rPr lang="en-US" sz="2800" dirty="0"/>
              <a:t>Axial Delayed</a:t>
            </a:r>
          </a:p>
        </p:txBody>
      </p:sp>
      <p:sp>
        <p:nvSpPr>
          <p:cNvPr id="21" name="TextBox 4">
            <a:extLst>
              <a:ext uri="{FF2B5EF4-FFF2-40B4-BE49-F238E27FC236}">
                <a16:creationId xmlns:a16="http://schemas.microsoft.com/office/drawing/2014/main" id="{9A58DCA8-FD85-484D-8E73-96D5571EDA72}"/>
              </a:ext>
            </a:extLst>
          </p:cNvPr>
          <p:cNvSpPr txBox="1"/>
          <p:nvPr/>
        </p:nvSpPr>
        <p:spPr>
          <a:xfrm>
            <a:off x="13473341" y="2907082"/>
            <a:ext cx="2312638" cy="10368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86700" tIns="86700" rIns="86700" bIns="86700">
            <a:spAutoFit/>
          </a:bodyPr>
          <a:lstStyle/>
          <a:p>
            <a:pPr algn="l" defTabSz="867030">
              <a:buSzPct val="100000"/>
              <a:defRPr sz="3800" b="0">
                <a:solidFill>
                  <a:srgbClr val="FFFF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  <a:r>
              <a:rPr lang="en-US" sz="2800" dirty="0"/>
              <a:t>Coronal </a:t>
            </a:r>
          </a:p>
          <a:p>
            <a:pPr algn="l" defTabSz="867030">
              <a:buSzPct val="100000"/>
              <a:defRPr sz="3800" b="0">
                <a:solidFill>
                  <a:srgbClr val="FFFF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  <a:r>
              <a:rPr lang="en-US" sz="2800" dirty="0"/>
              <a:t>Pre-T1</a:t>
            </a:r>
          </a:p>
        </p:txBody>
      </p:sp>
      <p:sp>
        <p:nvSpPr>
          <p:cNvPr id="22" name="TextBox 4">
            <a:extLst>
              <a:ext uri="{FF2B5EF4-FFF2-40B4-BE49-F238E27FC236}">
                <a16:creationId xmlns:a16="http://schemas.microsoft.com/office/drawing/2014/main" id="{562220C0-54E1-4A4C-A411-697BF3927594}"/>
              </a:ext>
            </a:extLst>
          </p:cNvPr>
          <p:cNvSpPr txBox="1"/>
          <p:nvPr/>
        </p:nvSpPr>
        <p:spPr>
          <a:xfrm>
            <a:off x="15785979" y="6984306"/>
            <a:ext cx="2312638" cy="10368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86700" tIns="86700" rIns="86700" bIns="86700">
            <a:spAutoFit/>
          </a:bodyPr>
          <a:lstStyle/>
          <a:p>
            <a:pPr algn="l" defTabSz="867030">
              <a:buSzPct val="100000"/>
              <a:defRPr sz="3800" b="0">
                <a:solidFill>
                  <a:srgbClr val="FFFF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  <a:r>
              <a:rPr lang="en-US" sz="2800" dirty="0"/>
              <a:t>Coronal </a:t>
            </a:r>
          </a:p>
          <a:p>
            <a:pPr algn="l" defTabSz="867030">
              <a:buSzPct val="100000"/>
              <a:defRPr sz="3800" b="0">
                <a:solidFill>
                  <a:srgbClr val="FFFF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  <a:r>
              <a:rPr lang="en-US" sz="2800" dirty="0"/>
              <a:t>Delayed</a:t>
            </a:r>
          </a:p>
        </p:txBody>
      </p:sp>
    </p:spTree>
    <p:extLst>
      <p:ext uri="{BB962C8B-B14F-4D97-AF65-F5344CB8AC3E}">
        <p14:creationId xmlns:p14="http://schemas.microsoft.com/office/powerpoint/2010/main" val="3704817878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extBox 1"/>
          <p:cNvSpPr txBox="1"/>
          <p:nvPr/>
        </p:nvSpPr>
        <p:spPr>
          <a:xfrm>
            <a:off x="2111734" y="562509"/>
            <a:ext cx="13116794" cy="14884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86700" tIns="86700" rIns="86700" bIns="86700">
            <a:spAutoFit/>
          </a:bodyPr>
          <a:lstStyle>
            <a:lvl1pPr defTabSz="650240">
              <a:defRPr sz="6400" b="0">
                <a:solidFill>
                  <a:srgbClr val="FFFF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sz="8534" dirty="0"/>
              <a:t>Material and Methods</a:t>
            </a:r>
            <a:endParaRPr sz="8534" dirty="0"/>
          </a:p>
        </p:txBody>
      </p:sp>
      <p:sp>
        <p:nvSpPr>
          <p:cNvPr id="132" name="TextBox 4"/>
          <p:cNvSpPr txBox="1"/>
          <p:nvPr/>
        </p:nvSpPr>
        <p:spPr>
          <a:xfrm>
            <a:off x="1047283" y="1983753"/>
            <a:ext cx="15245696" cy="8522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86700" tIns="86700" rIns="86700" bIns="86700">
            <a:spAutoFit/>
          </a:bodyPr>
          <a:lstStyle/>
          <a:p>
            <a:pPr marL="685800" indent="-685800" algn="l" defTabSz="867030">
              <a:buSzPct val="100000"/>
              <a:buFont typeface="Arial" panose="020B0604020202020204" pitchFamily="34" charset="0"/>
              <a:buChar char="•"/>
              <a:defRPr sz="3800" b="0">
                <a:solidFill>
                  <a:srgbClr val="FFFF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  <a:r>
              <a:rPr lang="en-US" sz="4400" dirty="0"/>
              <a:t>MR Image acquisition for pelvic evaluation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A2B775-B9D9-4BDC-9D82-C6661DB254F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54" t="11939" r="14982" b="10000"/>
          <a:stretch/>
        </p:blipFill>
        <p:spPr>
          <a:xfrm>
            <a:off x="147345" y="3739807"/>
            <a:ext cx="3689817" cy="40300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B4F6DAE-0706-4AD4-894C-F95839501AC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208" t="18750" b="10938"/>
          <a:stretch/>
        </p:blipFill>
        <p:spPr>
          <a:xfrm>
            <a:off x="4146698" y="3928144"/>
            <a:ext cx="4605860" cy="34164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F3C574B-5A9A-4D19-BAB2-9C24A68E65E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703" t="22809" r="4963" b="11919"/>
          <a:stretch/>
        </p:blipFill>
        <p:spPr>
          <a:xfrm>
            <a:off x="8952615" y="3987032"/>
            <a:ext cx="4064004" cy="258635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88BC8A5-DF49-4A99-A0AA-39471B0F78D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892" t="22461" r="8775" b="12266"/>
          <a:stretch/>
        </p:blipFill>
        <p:spPr>
          <a:xfrm>
            <a:off x="13020893" y="3987032"/>
            <a:ext cx="4072187" cy="2591569"/>
          </a:xfrm>
          <a:prstGeom prst="rect">
            <a:avLst/>
          </a:prstGeom>
        </p:spPr>
      </p:pic>
      <p:sp>
        <p:nvSpPr>
          <p:cNvPr id="12" name="TextBox 4">
            <a:extLst>
              <a:ext uri="{FF2B5EF4-FFF2-40B4-BE49-F238E27FC236}">
                <a16:creationId xmlns:a16="http://schemas.microsoft.com/office/drawing/2014/main" id="{C0A7C64F-D570-4E39-BED1-7534826E3552}"/>
              </a:ext>
            </a:extLst>
          </p:cNvPr>
          <p:cNvSpPr txBox="1"/>
          <p:nvPr/>
        </p:nvSpPr>
        <p:spPr>
          <a:xfrm>
            <a:off x="960655" y="7831174"/>
            <a:ext cx="2063196" cy="6059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86700" tIns="86700" rIns="86700" bIns="86700">
            <a:spAutoFit/>
          </a:bodyPr>
          <a:lstStyle/>
          <a:p>
            <a:pPr algn="l" defTabSz="867030">
              <a:buSzPct val="100000"/>
              <a:defRPr sz="3800" b="0">
                <a:solidFill>
                  <a:srgbClr val="FFFF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  <a:r>
              <a:rPr lang="en-US" sz="2800" dirty="0"/>
              <a:t>Sagittal T2</a:t>
            </a:r>
          </a:p>
        </p:txBody>
      </p:sp>
      <p:sp>
        <p:nvSpPr>
          <p:cNvPr id="13" name="TextBox 4">
            <a:extLst>
              <a:ext uri="{FF2B5EF4-FFF2-40B4-BE49-F238E27FC236}">
                <a16:creationId xmlns:a16="http://schemas.microsoft.com/office/drawing/2014/main" id="{DBAF5AF2-C564-4C86-A05F-E33E98AB3B84}"/>
              </a:ext>
            </a:extLst>
          </p:cNvPr>
          <p:cNvSpPr txBox="1"/>
          <p:nvPr/>
        </p:nvSpPr>
        <p:spPr>
          <a:xfrm>
            <a:off x="4561368" y="7400286"/>
            <a:ext cx="3776520" cy="14677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86700" tIns="86700" rIns="86700" bIns="86700">
            <a:spAutoFit/>
          </a:bodyPr>
          <a:lstStyle/>
          <a:p>
            <a:pPr algn="l" defTabSz="867030">
              <a:buSzPct val="100000"/>
              <a:defRPr sz="3800" b="0">
                <a:solidFill>
                  <a:srgbClr val="FFFF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  <a:r>
              <a:rPr lang="en-US" sz="2800" dirty="0"/>
              <a:t>High resolution small field of view axial T2 – T2 SPACE or T2 Cube</a:t>
            </a:r>
          </a:p>
        </p:txBody>
      </p:sp>
      <p:sp>
        <p:nvSpPr>
          <p:cNvPr id="14" name="TextBox 4">
            <a:extLst>
              <a:ext uri="{FF2B5EF4-FFF2-40B4-BE49-F238E27FC236}">
                <a16:creationId xmlns:a16="http://schemas.microsoft.com/office/drawing/2014/main" id="{EEAA1ADA-06EE-4DB2-828C-E5B307B19CBD}"/>
              </a:ext>
            </a:extLst>
          </p:cNvPr>
          <p:cNvSpPr txBox="1"/>
          <p:nvPr/>
        </p:nvSpPr>
        <p:spPr>
          <a:xfrm>
            <a:off x="9615979" y="6573391"/>
            <a:ext cx="2737275" cy="6059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86700" tIns="86700" rIns="86700" bIns="86700">
            <a:spAutoFit/>
          </a:bodyPr>
          <a:lstStyle/>
          <a:p>
            <a:pPr algn="l" defTabSz="867030">
              <a:buSzPct val="100000"/>
              <a:defRPr sz="3800" b="0">
                <a:solidFill>
                  <a:srgbClr val="FFFF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  <a:r>
              <a:rPr lang="en-US" sz="2800" dirty="0"/>
              <a:t>Axial IN Phase</a:t>
            </a:r>
          </a:p>
        </p:txBody>
      </p:sp>
      <p:sp>
        <p:nvSpPr>
          <p:cNvPr id="15" name="TextBox 4">
            <a:extLst>
              <a:ext uri="{FF2B5EF4-FFF2-40B4-BE49-F238E27FC236}">
                <a16:creationId xmlns:a16="http://schemas.microsoft.com/office/drawing/2014/main" id="{38B83730-BD5D-45B0-855A-4F2A9FC86CC4}"/>
              </a:ext>
            </a:extLst>
          </p:cNvPr>
          <p:cNvSpPr txBox="1"/>
          <p:nvPr/>
        </p:nvSpPr>
        <p:spPr>
          <a:xfrm>
            <a:off x="13618503" y="6573390"/>
            <a:ext cx="3220050" cy="6059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86700" tIns="86700" rIns="86700" bIns="86700">
            <a:spAutoFit/>
          </a:bodyPr>
          <a:lstStyle/>
          <a:p>
            <a:pPr algn="l" defTabSz="867030">
              <a:buSzPct val="100000"/>
              <a:defRPr sz="3800" b="0">
                <a:solidFill>
                  <a:srgbClr val="FFFF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  <a:r>
              <a:rPr lang="en-US" sz="2800" dirty="0"/>
              <a:t>Axial OUT  Phase</a:t>
            </a:r>
          </a:p>
        </p:txBody>
      </p:sp>
    </p:spTree>
    <p:extLst>
      <p:ext uri="{BB962C8B-B14F-4D97-AF65-F5344CB8AC3E}">
        <p14:creationId xmlns:p14="http://schemas.microsoft.com/office/powerpoint/2010/main" val="253767529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itle 1"/>
          <p:cNvSpPr txBox="1">
            <a:spLocks noGrp="1"/>
          </p:cNvSpPr>
          <p:nvPr>
            <p:ph type="title"/>
          </p:nvPr>
        </p:nvSpPr>
        <p:spPr>
          <a:xfrm>
            <a:off x="5284134" y="421976"/>
            <a:ext cx="11216641" cy="1413934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ctr">
              <a:defRPr sz="9800" spc="-306">
                <a:solidFill>
                  <a:srgbClr val="FFFF00"/>
                </a:solidFill>
                <a:effectLst>
                  <a:outerShdw blurRad="50800" dist="38100" dir="2700000" rotWithShape="0">
                    <a:srgbClr val="000000">
                      <a:alpha val="40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Results</a:t>
            </a:r>
          </a:p>
        </p:txBody>
      </p:sp>
      <p:sp>
        <p:nvSpPr>
          <p:cNvPr id="132" name="Shape"/>
          <p:cNvSpPr/>
          <p:nvPr/>
        </p:nvSpPr>
        <p:spPr>
          <a:xfrm>
            <a:off x="2843524" y="114059"/>
            <a:ext cx="5472432" cy="27384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solidFill>
            <a:srgbClr val="FFFFFF"/>
          </a:solidFill>
          <a:ln w="101600">
            <a:solidFill>
              <a:srgbClr val="FFFF00"/>
            </a:solidFill>
            <a:miter lim="400000"/>
          </a:ln>
        </p:spPr>
        <p:txBody>
          <a:bodyPr lIns="72249" tIns="72249" rIns="72249" bIns="72249" anchor="ctr"/>
          <a:lstStyle/>
          <a:p>
            <a:pPr defTabSz="830849">
              <a:defRPr sz="44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3129"/>
          </a:p>
        </p:txBody>
      </p:sp>
      <p:sp>
        <p:nvSpPr>
          <p:cNvPr id="134" name="Line"/>
          <p:cNvSpPr/>
          <p:nvPr/>
        </p:nvSpPr>
        <p:spPr>
          <a:xfrm>
            <a:off x="5579738" y="2885712"/>
            <a:ext cx="1" cy="1320238"/>
          </a:xfrm>
          <a:prstGeom prst="line">
            <a:avLst/>
          </a:prstGeom>
          <a:ln w="50800">
            <a:solidFill>
              <a:srgbClr val="FFFF00"/>
            </a:solidFill>
            <a:miter lim="400000"/>
            <a:tailEnd type="triangle"/>
          </a:ln>
        </p:spPr>
        <p:txBody>
          <a:bodyPr lIns="65022" tIns="65022" rIns="65022" bIns="65022"/>
          <a:lstStyle/>
          <a:p>
            <a:pPr defTabSz="830849">
              <a:defRPr sz="4800" b="0">
                <a:latin typeface="+mn-lt"/>
                <a:ea typeface="+mn-ea"/>
                <a:cs typeface="+mn-cs"/>
                <a:sym typeface="Helvetica Neue Medium"/>
              </a:defRPr>
            </a:pPr>
            <a:endParaRPr sz="3413"/>
          </a:p>
        </p:txBody>
      </p:sp>
      <p:sp>
        <p:nvSpPr>
          <p:cNvPr id="135" name="Line"/>
          <p:cNvSpPr/>
          <p:nvPr/>
        </p:nvSpPr>
        <p:spPr>
          <a:xfrm>
            <a:off x="5569399" y="3521202"/>
            <a:ext cx="2081082" cy="46080"/>
          </a:xfrm>
          <a:prstGeom prst="line">
            <a:avLst/>
          </a:prstGeom>
          <a:ln w="50800">
            <a:solidFill>
              <a:srgbClr val="FFFF00"/>
            </a:solidFill>
            <a:miter lim="400000"/>
            <a:tailEnd type="triangle"/>
          </a:ln>
        </p:spPr>
        <p:txBody>
          <a:bodyPr lIns="65022" tIns="65022" rIns="65022" bIns="65022"/>
          <a:lstStyle/>
          <a:p>
            <a:pPr defTabSz="830849">
              <a:defRPr sz="4800" b="0">
                <a:latin typeface="+mn-lt"/>
                <a:ea typeface="+mn-ea"/>
                <a:cs typeface="+mn-cs"/>
                <a:sym typeface="Helvetica Neue Medium"/>
              </a:defRPr>
            </a:pPr>
            <a:endParaRPr sz="3413"/>
          </a:p>
        </p:txBody>
      </p:sp>
      <p:sp>
        <p:nvSpPr>
          <p:cNvPr id="136" name="Rectangle"/>
          <p:cNvSpPr/>
          <p:nvPr/>
        </p:nvSpPr>
        <p:spPr>
          <a:xfrm>
            <a:off x="3088714" y="4422490"/>
            <a:ext cx="4165526" cy="1247162"/>
          </a:xfrm>
          <a:prstGeom prst="rect">
            <a:avLst/>
          </a:prstGeom>
          <a:solidFill>
            <a:srgbClr val="FFFFFF"/>
          </a:solidFill>
          <a:ln w="101600">
            <a:solidFill>
              <a:srgbClr val="FFFF00"/>
            </a:solidFill>
            <a:miter lim="400000"/>
          </a:ln>
        </p:spPr>
        <p:txBody>
          <a:bodyPr lIns="72249" tIns="72249" rIns="72249" bIns="72249" anchor="ctr"/>
          <a:lstStyle/>
          <a:p>
            <a:pPr defTabSz="830849">
              <a:defRPr sz="44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3129"/>
          </a:p>
        </p:txBody>
      </p:sp>
      <p:sp>
        <p:nvSpPr>
          <p:cNvPr id="141" name="Line"/>
          <p:cNvSpPr/>
          <p:nvPr/>
        </p:nvSpPr>
        <p:spPr>
          <a:xfrm flipH="1">
            <a:off x="5284135" y="5726236"/>
            <a:ext cx="27004" cy="1313718"/>
          </a:xfrm>
          <a:prstGeom prst="line">
            <a:avLst/>
          </a:prstGeom>
          <a:ln w="50800">
            <a:solidFill>
              <a:srgbClr val="FFFF00"/>
            </a:solidFill>
            <a:miter lim="400000"/>
            <a:tailEnd type="triangle"/>
          </a:ln>
        </p:spPr>
        <p:txBody>
          <a:bodyPr lIns="65022" tIns="65022" rIns="65022" bIns="65022"/>
          <a:lstStyle/>
          <a:p>
            <a:pPr defTabSz="830849">
              <a:defRPr sz="4800" b="0">
                <a:latin typeface="+mn-lt"/>
                <a:ea typeface="+mn-ea"/>
                <a:cs typeface="+mn-cs"/>
                <a:sym typeface="Helvetica Neue Medium"/>
              </a:defRPr>
            </a:pPr>
            <a:endParaRPr sz="3413"/>
          </a:p>
        </p:txBody>
      </p:sp>
      <p:sp>
        <p:nvSpPr>
          <p:cNvPr id="142" name="Line"/>
          <p:cNvSpPr/>
          <p:nvPr/>
        </p:nvSpPr>
        <p:spPr>
          <a:xfrm>
            <a:off x="11409076" y="3872769"/>
            <a:ext cx="1" cy="1173302"/>
          </a:xfrm>
          <a:prstGeom prst="line">
            <a:avLst/>
          </a:prstGeom>
          <a:ln w="50800">
            <a:solidFill>
              <a:srgbClr val="FFFF00"/>
            </a:solidFill>
            <a:miter lim="400000"/>
            <a:tailEnd type="triangle"/>
          </a:ln>
        </p:spPr>
        <p:txBody>
          <a:bodyPr lIns="65022" tIns="65022" rIns="65022" bIns="65022"/>
          <a:lstStyle/>
          <a:p>
            <a:pPr defTabSz="830849">
              <a:defRPr sz="4800" b="0">
                <a:latin typeface="+mn-lt"/>
                <a:ea typeface="+mn-ea"/>
                <a:cs typeface="+mn-cs"/>
                <a:sym typeface="Helvetica Neue Medium"/>
              </a:defRPr>
            </a:pPr>
            <a:endParaRPr sz="3413"/>
          </a:p>
        </p:txBody>
      </p:sp>
      <p:sp>
        <p:nvSpPr>
          <p:cNvPr id="143" name="Rectangle"/>
          <p:cNvSpPr/>
          <p:nvPr/>
        </p:nvSpPr>
        <p:spPr>
          <a:xfrm>
            <a:off x="12930171" y="1701482"/>
            <a:ext cx="4236623" cy="3729376"/>
          </a:xfrm>
          <a:prstGeom prst="rect">
            <a:avLst/>
          </a:prstGeom>
          <a:solidFill>
            <a:schemeClr val="bg1"/>
          </a:solidFill>
          <a:ln w="101600">
            <a:solidFill>
              <a:srgbClr val="FFFF00"/>
            </a:solidFill>
            <a:miter lim="400000"/>
          </a:ln>
        </p:spPr>
        <p:txBody>
          <a:bodyPr lIns="72249" tIns="72249" rIns="72249" bIns="72249" anchor="ctr"/>
          <a:lstStyle/>
          <a:p>
            <a:pPr defTabSz="830849">
              <a:defRPr sz="44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3129"/>
          </a:p>
        </p:txBody>
      </p:sp>
      <p:sp>
        <p:nvSpPr>
          <p:cNvPr id="144" name="Patients undergoing ncMRI…"/>
          <p:cNvSpPr txBox="1"/>
          <p:nvPr/>
        </p:nvSpPr>
        <p:spPr>
          <a:xfrm>
            <a:off x="3472985" y="957486"/>
            <a:ext cx="4223950" cy="14589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2249" tIns="72249" rIns="72249" bIns="72249" anchor="ctr">
            <a:spAutoFit/>
          </a:bodyPr>
          <a:lstStyle/>
          <a:p>
            <a:pPr defTabSz="830849">
              <a:defRPr sz="4000">
                <a:latin typeface="Arial"/>
                <a:ea typeface="Arial"/>
                <a:cs typeface="Arial"/>
                <a:sym typeface="Arial"/>
              </a:defRPr>
            </a:pPr>
            <a:r>
              <a:rPr sz="2844" dirty="0"/>
              <a:t>Patients </a:t>
            </a:r>
            <a:r>
              <a:rPr lang="en-US" sz="2844" dirty="0"/>
              <a:t>scanned with </a:t>
            </a:r>
          </a:p>
          <a:p>
            <a:pPr defTabSz="830849">
              <a:defRPr sz="4000">
                <a:latin typeface="Arial"/>
                <a:ea typeface="Arial"/>
                <a:cs typeface="Arial"/>
                <a:sym typeface="Arial"/>
              </a:defRPr>
            </a:pPr>
            <a:r>
              <a:rPr lang="en-US" sz="2844" dirty="0"/>
              <a:t>MRI for suspected </a:t>
            </a:r>
            <a:r>
              <a:rPr lang="en-US" sz="2844" dirty="0" err="1"/>
              <a:t>OvT</a:t>
            </a:r>
            <a:r>
              <a:rPr lang="en-US" sz="2844" dirty="0"/>
              <a:t> </a:t>
            </a:r>
          </a:p>
          <a:p>
            <a:pPr defTabSz="830849">
              <a:defRPr sz="4000">
                <a:latin typeface="Arial"/>
                <a:ea typeface="Arial"/>
                <a:cs typeface="Arial"/>
                <a:sym typeface="Arial"/>
              </a:defRPr>
            </a:pPr>
            <a:r>
              <a:rPr sz="2844" dirty="0"/>
              <a:t>n=</a:t>
            </a:r>
            <a:r>
              <a:rPr lang="en-US" sz="2844" dirty="0"/>
              <a:t>134</a:t>
            </a:r>
            <a:endParaRPr sz="2844" dirty="0"/>
          </a:p>
        </p:txBody>
      </p:sp>
      <p:sp>
        <p:nvSpPr>
          <p:cNvPr id="145" name="Rectangle"/>
          <p:cNvSpPr/>
          <p:nvPr/>
        </p:nvSpPr>
        <p:spPr>
          <a:xfrm>
            <a:off x="254498" y="7602123"/>
            <a:ext cx="3317941" cy="1256801"/>
          </a:xfrm>
          <a:prstGeom prst="rect">
            <a:avLst/>
          </a:prstGeom>
          <a:solidFill>
            <a:srgbClr val="FFFFFF"/>
          </a:solidFill>
          <a:ln w="101600">
            <a:solidFill>
              <a:srgbClr val="FFFF00"/>
            </a:solidFill>
            <a:miter lim="400000"/>
          </a:ln>
        </p:spPr>
        <p:txBody>
          <a:bodyPr lIns="72249" tIns="72249" rIns="72249" bIns="72249" anchor="ctr"/>
          <a:lstStyle/>
          <a:p>
            <a:pPr defTabSz="830849">
              <a:defRPr sz="44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3129"/>
          </a:p>
        </p:txBody>
      </p:sp>
      <p:sp>
        <p:nvSpPr>
          <p:cNvPr id="146" name="Line"/>
          <p:cNvSpPr/>
          <p:nvPr/>
        </p:nvSpPr>
        <p:spPr>
          <a:xfrm>
            <a:off x="6811591" y="7028082"/>
            <a:ext cx="1" cy="495866"/>
          </a:xfrm>
          <a:prstGeom prst="line">
            <a:avLst/>
          </a:prstGeom>
          <a:ln w="50800">
            <a:solidFill>
              <a:srgbClr val="FFFF00"/>
            </a:solidFill>
            <a:miter lim="400000"/>
            <a:tailEnd type="triangle"/>
          </a:ln>
        </p:spPr>
        <p:txBody>
          <a:bodyPr lIns="65022" tIns="65022" rIns="65022" bIns="65022"/>
          <a:lstStyle/>
          <a:p>
            <a:pPr defTabSz="830849">
              <a:defRPr sz="4800" b="0">
                <a:latin typeface="+mn-lt"/>
                <a:ea typeface="+mn-ea"/>
                <a:cs typeface="+mn-cs"/>
                <a:sym typeface="Helvetica Neue Medium"/>
              </a:defRPr>
            </a:pPr>
            <a:endParaRPr sz="3413"/>
          </a:p>
        </p:txBody>
      </p:sp>
      <p:sp>
        <p:nvSpPr>
          <p:cNvPr id="147" name="ncMRI negative for PE…"/>
          <p:cNvSpPr txBox="1"/>
          <p:nvPr/>
        </p:nvSpPr>
        <p:spPr>
          <a:xfrm>
            <a:off x="3167454" y="4620170"/>
            <a:ext cx="3797551" cy="10212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2249" tIns="72249" rIns="72249" bIns="72249" anchor="ctr">
            <a:spAutoFit/>
          </a:bodyPr>
          <a:lstStyle/>
          <a:p>
            <a:pPr defTabSz="830849">
              <a:defRPr sz="4000">
                <a:latin typeface="Arial"/>
                <a:ea typeface="Arial"/>
                <a:cs typeface="Arial"/>
                <a:sym typeface="Arial"/>
              </a:defRPr>
            </a:pPr>
            <a:r>
              <a:rPr sz="2844" dirty="0"/>
              <a:t>MRI negative for </a:t>
            </a:r>
            <a:r>
              <a:rPr lang="en-US" sz="2844" dirty="0" err="1"/>
              <a:t>OvT</a:t>
            </a:r>
            <a:endParaRPr sz="2844" dirty="0"/>
          </a:p>
          <a:p>
            <a:pPr defTabSz="830849">
              <a:defRPr sz="4000">
                <a:latin typeface="Arial"/>
                <a:ea typeface="Arial"/>
                <a:cs typeface="Arial"/>
                <a:sym typeface="Arial"/>
              </a:defRPr>
            </a:pPr>
            <a:r>
              <a:rPr sz="2844" dirty="0"/>
              <a:t>n=</a:t>
            </a:r>
            <a:r>
              <a:rPr lang="en-US" sz="2844" dirty="0"/>
              <a:t>92</a:t>
            </a:r>
            <a:endParaRPr sz="2844" dirty="0"/>
          </a:p>
        </p:txBody>
      </p:sp>
      <p:sp>
        <p:nvSpPr>
          <p:cNvPr id="148" name="Line"/>
          <p:cNvSpPr/>
          <p:nvPr/>
        </p:nvSpPr>
        <p:spPr>
          <a:xfrm>
            <a:off x="2408692" y="7043471"/>
            <a:ext cx="4412424" cy="0"/>
          </a:xfrm>
          <a:prstGeom prst="line">
            <a:avLst/>
          </a:prstGeom>
          <a:ln w="50800">
            <a:solidFill>
              <a:srgbClr val="FFFF00"/>
            </a:solidFill>
            <a:miter lim="400000"/>
          </a:ln>
        </p:spPr>
        <p:txBody>
          <a:bodyPr lIns="65022" tIns="65022" rIns="65022" bIns="65022"/>
          <a:lstStyle/>
          <a:p>
            <a:pPr defTabSz="830849">
              <a:defRPr sz="4800" b="0">
                <a:latin typeface="+mn-lt"/>
                <a:ea typeface="+mn-ea"/>
                <a:cs typeface="+mn-cs"/>
                <a:sym typeface="Helvetica Neue Medium"/>
              </a:defRPr>
            </a:pPr>
            <a:endParaRPr sz="3413"/>
          </a:p>
        </p:txBody>
      </p:sp>
      <p:sp>
        <p:nvSpPr>
          <p:cNvPr id="149" name="ncMRI positive for PE…"/>
          <p:cNvSpPr txBox="1"/>
          <p:nvPr/>
        </p:nvSpPr>
        <p:spPr>
          <a:xfrm>
            <a:off x="12863736" y="1697512"/>
            <a:ext cx="4419104" cy="3647380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2249" tIns="72249" rIns="72249" bIns="72249" anchor="ctr">
            <a:spAutoFit/>
          </a:bodyPr>
          <a:lstStyle/>
          <a:p>
            <a:pPr defTabSz="830849">
              <a:defRPr sz="4000">
                <a:latin typeface="Arial"/>
                <a:ea typeface="Arial"/>
                <a:cs typeface="Arial"/>
                <a:sym typeface="Arial"/>
              </a:defRPr>
            </a:pPr>
            <a:r>
              <a:rPr lang="en-US" sz="2844" dirty="0"/>
              <a:t>High clinical suspicion</a:t>
            </a:r>
          </a:p>
          <a:p>
            <a:pPr defTabSz="830849">
              <a:defRPr sz="4000">
                <a:latin typeface="Arial"/>
                <a:ea typeface="Arial"/>
                <a:cs typeface="Arial"/>
                <a:sym typeface="Arial"/>
              </a:defRPr>
            </a:pPr>
            <a:r>
              <a:rPr lang="en-US" sz="2844" dirty="0"/>
              <a:t>surgery deferred</a:t>
            </a:r>
          </a:p>
          <a:p>
            <a:pPr defTabSz="830849">
              <a:defRPr sz="4000">
                <a:latin typeface="Arial"/>
                <a:ea typeface="Arial"/>
                <a:cs typeface="Arial"/>
                <a:sym typeface="Arial"/>
              </a:defRPr>
            </a:pPr>
            <a:r>
              <a:rPr lang="en-US" sz="2844" dirty="0"/>
              <a:t>n=4</a:t>
            </a:r>
          </a:p>
          <a:p>
            <a:pPr defTabSz="830849">
              <a:defRPr sz="4000">
                <a:latin typeface="Arial"/>
                <a:ea typeface="Arial"/>
                <a:cs typeface="Arial"/>
                <a:sym typeface="Arial"/>
              </a:defRPr>
            </a:pPr>
            <a:r>
              <a:rPr lang="en-US" sz="2844" dirty="0"/>
              <a:t>(1 perimenopausal</a:t>
            </a:r>
          </a:p>
          <a:p>
            <a:pPr defTabSz="830849">
              <a:defRPr sz="4000">
                <a:latin typeface="Arial"/>
                <a:ea typeface="Arial"/>
                <a:cs typeface="Arial"/>
                <a:sym typeface="Arial"/>
              </a:defRPr>
            </a:pPr>
            <a:r>
              <a:rPr lang="en-US" sz="2844" dirty="0"/>
              <a:t>1 pregnant did not</a:t>
            </a:r>
          </a:p>
          <a:p>
            <a:pPr defTabSz="830849">
              <a:defRPr sz="4000">
                <a:latin typeface="Arial"/>
                <a:ea typeface="Arial"/>
                <a:cs typeface="Arial"/>
                <a:sym typeface="Arial"/>
              </a:defRPr>
            </a:pPr>
            <a:r>
              <a:rPr lang="en-US" sz="2844" dirty="0"/>
              <a:t>want to risk fetus injury</a:t>
            </a:r>
          </a:p>
          <a:p>
            <a:pPr defTabSz="830849">
              <a:defRPr sz="4000">
                <a:latin typeface="Arial"/>
                <a:ea typeface="Arial"/>
                <a:cs typeface="Arial"/>
                <a:sym typeface="Arial"/>
              </a:defRPr>
            </a:pPr>
            <a:r>
              <a:rPr lang="en-US" sz="2844" dirty="0"/>
              <a:t>2 diagnosed with </a:t>
            </a:r>
          </a:p>
          <a:p>
            <a:pPr defTabSz="830849">
              <a:defRPr sz="4000">
                <a:latin typeface="Arial"/>
                <a:ea typeface="Arial"/>
                <a:cs typeface="Arial"/>
                <a:sym typeface="Arial"/>
              </a:defRPr>
            </a:pPr>
            <a:r>
              <a:rPr lang="en-US" sz="2844" dirty="0"/>
              <a:t>intermittent torsion</a:t>
            </a:r>
          </a:p>
        </p:txBody>
      </p:sp>
      <p:sp>
        <p:nvSpPr>
          <p:cNvPr id="151" name="Rectangle"/>
          <p:cNvSpPr/>
          <p:nvPr/>
        </p:nvSpPr>
        <p:spPr>
          <a:xfrm>
            <a:off x="3706891" y="7587782"/>
            <a:ext cx="4812695" cy="1976873"/>
          </a:xfrm>
          <a:prstGeom prst="rect">
            <a:avLst/>
          </a:prstGeom>
          <a:solidFill>
            <a:srgbClr val="FFFFFF"/>
          </a:solidFill>
          <a:ln w="101600">
            <a:solidFill>
              <a:srgbClr val="FFFF00"/>
            </a:solidFill>
            <a:miter lim="400000"/>
          </a:ln>
        </p:spPr>
        <p:txBody>
          <a:bodyPr lIns="72249" tIns="72249" rIns="72249" bIns="72249" anchor="ctr"/>
          <a:lstStyle/>
          <a:p>
            <a:pPr defTabSz="830849">
              <a:defRPr sz="44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3129"/>
          </a:p>
        </p:txBody>
      </p:sp>
      <p:sp>
        <p:nvSpPr>
          <p:cNvPr id="153" name="Negative follow up…"/>
          <p:cNvSpPr txBox="1"/>
          <p:nvPr/>
        </p:nvSpPr>
        <p:spPr>
          <a:xfrm>
            <a:off x="425709" y="7518114"/>
            <a:ext cx="2992842" cy="1393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2249" tIns="72249" rIns="72249" bIns="72249" anchor="ctr">
            <a:spAutoFit/>
          </a:bodyPr>
          <a:lstStyle/>
          <a:p>
            <a:pPr defTabSz="830849">
              <a:defRPr sz="3800">
                <a:latin typeface="Arial"/>
                <a:ea typeface="Arial"/>
                <a:cs typeface="Arial"/>
                <a:sym typeface="Arial"/>
              </a:defRPr>
            </a:pPr>
            <a:r>
              <a:rPr lang="en-US" sz="2702" dirty="0"/>
              <a:t>Surgery Negative</a:t>
            </a:r>
          </a:p>
          <a:p>
            <a:pPr defTabSz="830849">
              <a:defRPr sz="3800">
                <a:latin typeface="Arial"/>
                <a:ea typeface="Arial"/>
                <a:cs typeface="Arial"/>
                <a:sym typeface="Arial"/>
              </a:defRPr>
            </a:pPr>
            <a:r>
              <a:rPr lang="en-US" sz="2702" dirty="0"/>
              <a:t>For </a:t>
            </a:r>
            <a:r>
              <a:rPr lang="en-US" sz="2702" dirty="0" err="1"/>
              <a:t>OvT</a:t>
            </a:r>
            <a:endParaRPr sz="2702" dirty="0"/>
          </a:p>
          <a:p>
            <a:pPr defTabSz="830849">
              <a:defRPr sz="3800">
                <a:latin typeface="Arial"/>
                <a:ea typeface="Arial"/>
                <a:cs typeface="Arial"/>
                <a:sym typeface="Arial"/>
              </a:defRPr>
            </a:pPr>
            <a:r>
              <a:rPr sz="2702" dirty="0"/>
              <a:t>n=</a:t>
            </a:r>
            <a:r>
              <a:rPr lang="en-US" sz="2702" dirty="0"/>
              <a:t>30</a:t>
            </a:r>
            <a:endParaRPr sz="2702" dirty="0"/>
          </a:p>
        </p:txBody>
      </p:sp>
      <p:sp>
        <p:nvSpPr>
          <p:cNvPr id="154" name="Negative follow up…"/>
          <p:cNvSpPr txBox="1"/>
          <p:nvPr/>
        </p:nvSpPr>
        <p:spPr>
          <a:xfrm>
            <a:off x="3692937" y="7652478"/>
            <a:ext cx="4983963" cy="18091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2249" tIns="72249" rIns="72249" bIns="72249" anchor="ctr">
            <a:spAutoFit/>
          </a:bodyPr>
          <a:lstStyle/>
          <a:p>
            <a:pPr defTabSz="830849">
              <a:defRPr sz="3800">
                <a:latin typeface="Arial"/>
                <a:ea typeface="Arial"/>
                <a:cs typeface="Arial"/>
                <a:sym typeface="Arial"/>
              </a:defRPr>
            </a:pPr>
            <a:r>
              <a:rPr lang="en-US" sz="2702" dirty="0"/>
              <a:t>Alternative diagnosis and/or</a:t>
            </a:r>
          </a:p>
          <a:p>
            <a:pPr defTabSz="830849">
              <a:defRPr sz="3800">
                <a:latin typeface="Arial"/>
                <a:ea typeface="Arial"/>
                <a:cs typeface="Arial"/>
                <a:sym typeface="Arial"/>
              </a:defRPr>
            </a:pPr>
            <a:r>
              <a:rPr lang="en-US" sz="2702" dirty="0"/>
              <a:t>negative </a:t>
            </a:r>
            <a:r>
              <a:rPr sz="2702" dirty="0"/>
              <a:t>retrospective </a:t>
            </a:r>
            <a:endParaRPr lang="en-US" sz="2702" dirty="0"/>
          </a:p>
          <a:p>
            <a:pPr defTabSz="830849">
              <a:defRPr sz="3800">
                <a:latin typeface="Arial"/>
                <a:ea typeface="Arial"/>
                <a:cs typeface="Arial"/>
                <a:sym typeface="Arial"/>
              </a:defRPr>
            </a:pPr>
            <a:r>
              <a:rPr sz="2702" dirty="0"/>
              <a:t>chart review</a:t>
            </a:r>
          </a:p>
          <a:p>
            <a:pPr defTabSz="830849">
              <a:defRPr sz="3800">
                <a:latin typeface="Arial"/>
                <a:ea typeface="Arial"/>
                <a:cs typeface="Arial"/>
                <a:sym typeface="Arial"/>
              </a:defRPr>
            </a:pPr>
            <a:r>
              <a:rPr sz="2702" dirty="0"/>
              <a:t>n=</a:t>
            </a:r>
            <a:r>
              <a:rPr lang="en-US" sz="2702" dirty="0"/>
              <a:t>62</a:t>
            </a:r>
            <a:endParaRPr sz="2702" dirty="0"/>
          </a:p>
        </p:txBody>
      </p:sp>
      <p:sp>
        <p:nvSpPr>
          <p:cNvPr id="155" name="Line"/>
          <p:cNvSpPr/>
          <p:nvPr/>
        </p:nvSpPr>
        <p:spPr>
          <a:xfrm>
            <a:off x="2418217" y="7028081"/>
            <a:ext cx="6405" cy="550349"/>
          </a:xfrm>
          <a:prstGeom prst="line">
            <a:avLst/>
          </a:prstGeom>
          <a:ln w="50800">
            <a:solidFill>
              <a:srgbClr val="FFFF00"/>
            </a:solidFill>
            <a:miter lim="400000"/>
            <a:tailEnd type="triangle"/>
          </a:ln>
        </p:spPr>
        <p:txBody>
          <a:bodyPr lIns="65022" tIns="65022" rIns="65022" bIns="65022"/>
          <a:lstStyle/>
          <a:p>
            <a:pPr defTabSz="830849">
              <a:defRPr sz="4800" b="0">
                <a:latin typeface="+mn-lt"/>
                <a:ea typeface="+mn-ea"/>
                <a:cs typeface="+mn-cs"/>
                <a:sym typeface="Helvetica Neue Medium"/>
              </a:defRPr>
            </a:pPr>
            <a:endParaRPr sz="3413"/>
          </a:p>
        </p:txBody>
      </p:sp>
      <p:sp>
        <p:nvSpPr>
          <p:cNvPr id="31" name="Rectangle">
            <a:extLst>
              <a:ext uri="{FF2B5EF4-FFF2-40B4-BE49-F238E27FC236}">
                <a16:creationId xmlns:a16="http://schemas.microsoft.com/office/drawing/2014/main" id="{A04D5D31-5495-44AC-B471-2576BC4FCCE4}"/>
              </a:ext>
            </a:extLst>
          </p:cNvPr>
          <p:cNvSpPr/>
          <p:nvPr/>
        </p:nvSpPr>
        <p:spPr>
          <a:xfrm>
            <a:off x="12863878" y="6129143"/>
            <a:ext cx="3970486" cy="1291474"/>
          </a:xfrm>
          <a:prstGeom prst="rect">
            <a:avLst/>
          </a:prstGeom>
          <a:solidFill>
            <a:schemeClr val="bg1"/>
          </a:solidFill>
          <a:ln w="101600">
            <a:solidFill>
              <a:srgbClr val="FFFF00"/>
            </a:solidFill>
            <a:miter lim="400000"/>
          </a:ln>
        </p:spPr>
        <p:txBody>
          <a:bodyPr lIns="72249" tIns="72249" rIns="72249" bIns="72249" anchor="ctr"/>
          <a:lstStyle/>
          <a:p>
            <a:pPr defTabSz="830849">
              <a:defRPr sz="44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3129"/>
          </a:p>
        </p:txBody>
      </p:sp>
      <p:sp>
        <p:nvSpPr>
          <p:cNvPr id="41" name="Rectangle">
            <a:extLst>
              <a:ext uri="{FF2B5EF4-FFF2-40B4-BE49-F238E27FC236}">
                <a16:creationId xmlns:a16="http://schemas.microsoft.com/office/drawing/2014/main" id="{5C9AD444-C613-4D82-92AF-2D3CCDC9A74D}"/>
              </a:ext>
            </a:extLst>
          </p:cNvPr>
          <p:cNvSpPr/>
          <p:nvPr/>
        </p:nvSpPr>
        <p:spPr>
          <a:xfrm>
            <a:off x="8591981" y="6133541"/>
            <a:ext cx="3970486" cy="1291474"/>
          </a:xfrm>
          <a:prstGeom prst="rect">
            <a:avLst/>
          </a:prstGeom>
          <a:solidFill>
            <a:schemeClr val="bg1"/>
          </a:solidFill>
          <a:ln w="101600">
            <a:solidFill>
              <a:srgbClr val="FFFF00"/>
            </a:solidFill>
            <a:miter lim="400000"/>
          </a:ln>
        </p:spPr>
        <p:txBody>
          <a:bodyPr lIns="72249" tIns="72249" rIns="72249" bIns="72249" anchor="ctr"/>
          <a:lstStyle/>
          <a:p>
            <a:pPr defTabSz="830849">
              <a:defRPr sz="44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3129"/>
          </a:p>
        </p:txBody>
      </p:sp>
      <p:sp>
        <p:nvSpPr>
          <p:cNvPr id="42" name="ncMRI positive for PE…">
            <a:extLst>
              <a:ext uri="{FF2B5EF4-FFF2-40B4-BE49-F238E27FC236}">
                <a16:creationId xmlns:a16="http://schemas.microsoft.com/office/drawing/2014/main" id="{E1E272A3-FF38-4A96-9216-40BEF6D767A2}"/>
              </a:ext>
            </a:extLst>
          </p:cNvPr>
          <p:cNvSpPr txBox="1"/>
          <p:nvPr/>
        </p:nvSpPr>
        <p:spPr>
          <a:xfrm>
            <a:off x="13241739" y="6028159"/>
            <a:ext cx="3109861" cy="1458961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2249" tIns="72249" rIns="72249" bIns="72249" anchor="ctr">
            <a:spAutoFit/>
          </a:bodyPr>
          <a:lstStyle/>
          <a:p>
            <a:pPr defTabSz="830849">
              <a:defRPr sz="4000">
                <a:latin typeface="Arial"/>
                <a:ea typeface="Arial"/>
                <a:cs typeface="Arial"/>
                <a:sym typeface="Arial"/>
              </a:defRPr>
            </a:pPr>
            <a:r>
              <a:rPr lang="en-US" sz="2844" dirty="0"/>
              <a:t>Surgery</a:t>
            </a:r>
            <a:r>
              <a:rPr sz="2844" dirty="0"/>
              <a:t> positive </a:t>
            </a:r>
            <a:endParaRPr lang="en-US" sz="2844" dirty="0"/>
          </a:p>
          <a:p>
            <a:pPr defTabSz="830849">
              <a:defRPr sz="4000">
                <a:latin typeface="Arial"/>
                <a:ea typeface="Arial"/>
                <a:cs typeface="Arial"/>
                <a:sym typeface="Arial"/>
              </a:defRPr>
            </a:pPr>
            <a:r>
              <a:rPr sz="2844" dirty="0"/>
              <a:t>for </a:t>
            </a:r>
            <a:r>
              <a:rPr lang="en-US" sz="2844" dirty="0" err="1"/>
              <a:t>OvT</a:t>
            </a:r>
            <a:endParaRPr sz="2844" dirty="0"/>
          </a:p>
          <a:p>
            <a:pPr defTabSz="830849">
              <a:defRPr sz="4000">
                <a:latin typeface="Arial"/>
                <a:ea typeface="Arial"/>
                <a:cs typeface="Arial"/>
                <a:sym typeface="Arial"/>
              </a:defRPr>
            </a:pPr>
            <a:r>
              <a:rPr sz="2844" dirty="0"/>
              <a:t>n=</a:t>
            </a:r>
            <a:r>
              <a:rPr lang="en-US" sz="2844" dirty="0"/>
              <a:t>32</a:t>
            </a:r>
            <a:endParaRPr sz="2844" dirty="0"/>
          </a:p>
        </p:txBody>
      </p:sp>
      <p:sp>
        <p:nvSpPr>
          <p:cNvPr id="43" name="ncMRI positive for PE…">
            <a:extLst>
              <a:ext uri="{FF2B5EF4-FFF2-40B4-BE49-F238E27FC236}">
                <a16:creationId xmlns:a16="http://schemas.microsoft.com/office/drawing/2014/main" id="{5170ED62-9993-4FE2-933F-5AC1F2F8C093}"/>
              </a:ext>
            </a:extLst>
          </p:cNvPr>
          <p:cNvSpPr txBox="1"/>
          <p:nvPr/>
        </p:nvSpPr>
        <p:spPr>
          <a:xfrm>
            <a:off x="8930345" y="6080781"/>
            <a:ext cx="3212453" cy="1458961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2249" tIns="72249" rIns="72249" bIns="72249" anchor="ctr">
            <a:spAutoFit/>
          </a:bodyPr>
          <a:lstStyle/>
          <a:p>
            <a:pPr defTabSz="830849">
              <a:defRPr sz="4000">
                <a:latin typeface="Arial"/>
                <a:ea typeface="Arial"/>
                <a:cs typeface="Arial"/>
                <a:sym typeface="Arial"/>
              </a:defRPr>
            </a:pPr>
            <a:r>
              <a:rPr lang="en-US" sz="2844" dirty="0"/>
              <a:t>Surgery</a:t>
            </a:r>
            <a:r>
              <a:rPr sz="2844" dirty="0"/>
              <a:t> </a:t>
            </a:r>
            <a:r>
              <a:rPr lang="en-US" sz="2844" dirty="0"/>
              <a:t>negative </a:t>
            </a:r>
          </a:p>
          <a:p>
            <a:pPr defTabSz="830849">
              <a:defRPr sz="4000">
                <a:latin typeface="Arial"/>
                <a:ea typeface="Arial"/>
                <a:cs typeface="Arial"/>
                <a:sym typeface="Arial"/>
              </a:defRPr>
            </a:pPr>
            <a:r>
              <a:rPr sz="2844" dirty="0"/>
              <a:t>for </a:t>
            </a:r>
            <a:r>
              <a:rPr lang="en-US" sz="2844" dirty="0" err="1"/>
              <a:t>OvT</a:t>
            </a:r>
            <a:endParaRPr sz="2844" dirty="0"/>
          </a:p>
          <a:p>
            <a:pPr defTabSz="830849">
              <a:defRPr sz="4000">
                <a:latin typeface="Arial"/>
                <a:ea typeface="Arial"/>
                <a:cs typeface="Arial"/>
                <a:sym typeface="Arial"/>
              </a:defRPr>
            </a:pPr>
            <a:r>
              <a:rPr sz="2844" dirty="0"/>
              <a:t>n=</a:t>
            </a:r>
            <a:r>
              <a:rPr lang="en-US" sz="2844" dirty="0"/>
              <a:t>6</a:t>
            </a:r>
            <a:endParaRPr sz="2844" dirty="0"/>
          </a:p>
        </p:txBody>
      </p:sp>
      <p:sp>
        <p:nvSpPr>
          <p:cNvPr id="45" name="Line">
            <a:extLst>
              <a:ext uri="{FF2B5EF4-FFF2-40B4-BE49-F238E27FC236}">
                <a16:creationId xmlns:a16="http://schemas.microsoft.com/office/drawing/2014/main" id="{04157661-E074-4837-808A-50CF51ABEFF3}"/>
              </a:ext>
            </a:extLst>
          </p:cNvPr>
          <p:cNvSpPr/>
          <p:nvPr/>
        </p:nvSpPr>
        <p:spPr>
          <a:xfrm>
            <a:off x="9753876" y="5079250"/>
            <a:ext cx="0" cy="914048"/>
          </a:xfrm>
          <a:prstGeom prst="line">
            <a:avLst/>
          </a:prstGeom>
          <a:ln w="50800">
            <a:solidFill>
              <a:srgbClr val="FFFF00"/>
            </a:solidFill>
            <a:miter lim="400000"/>
            <a:tailEnd type="triangle"/>
          </a:ln>
        </p:spPr>
        <p:txBody>
          <a:bodyPr lIns="65022" tIns="65022" rIns="65022" bIns="65022"/>
          <a:lstStyle/>
          <a:p>
            <a:pPr defTabSz="830849">
              <a:defRPr sz="4800" b="0">
                <a:latin typeface="+mn-lt"/>
                <a:ea typeface="+mn-ea"/>
                <a:cs typeface="+mn-cs"/>
                <a:sym typeface="Helvetica Neue Medium"/>
              </a:defRPr>
            </a:pPr>
            <a:endParaRPr sz="3413"/>
          </a:p>
        </p:txBody>
      </p:sp>
      <p:sp>
        <p:nvSpPr>
          <p:cNvPr id="46" name="Line">
            <a:extLst>
              <a:ext uri="{FF2B5EF4-FFF2-40B4-BE49-F238E27FC236}">
                <a16:creationId xmlns:a16="http://schemas.microsoft.com/office/drawing/2014/main" id="{CF4480E6-35D6-4A26-8B1E-8417209015C6}"/>
              </a:ext>
            </a:extLst>
          </p:cNvPr>
          <p:cNvSpPr/>
          <p:nvPr/>
        </p:nvSpPr>
        <p:spPr>
          <a:xfrm>
            <a:off x="12253624" y="5059253"/>
            <a:ext cx="681325" cy="979769"/>
          </a:xfrm>
          <a:prstGeom prst="line">
            <a:avLst/>
          </a:prstGeom>
          <a:ln w="50800">
            <a:solidFill>
              <a:srgbClr val="FFFF00"/>
            </a:solidFill>
            <a:miter lim="400000"/>
            <a:tailEnd type="triangle"/>
          </a:ln>
        </p:spPr>
        <p:txBody>
          <a:bodyPr lIns="65022" tIns="65022" rIns="65022" bIns="65022"/>
          <a:lstStyle/>
          <a:p>
            <a:pPr defTabSz="830849">
              <a:defRPr sz="4800" b="0">
                <a:latin typeface="+mn-lt"/>
                <a:ea typeface="+mn-ea"/>
                <a:cs typeface="+mn-cs"/>
                <a:sym typeface="Helvetica Neue Medium"/>
              </a:defRPr>
            </a:pPr>
            <a:endParaRPr sz="3413"/>
          </a:p>
        </p:txBody>
      </p:sp>
      <p:sp>
        <p:nvSpPr>
          <p:cNvPr id="47" name="Line">
            <a:extLst>
              <a:ext uri="{FF2B5EF4-FFF2-40B4-BE49-F238E27FC236}">
                <a16:creationId xmlns:a16="http://schemas.microsoft.com/office/drawing/2014/main" id="{17E886C5-95F0-4D08-87A2-6772D02C7B32}"/>
              </a:ext>
            </a:extLst>
          </p:cNvPr>
          <p:cNvSpPr/>
          <p:nvPr/>
        </p:nvSpPr>
        <p:spPr>
          <a:xfrm flipV="1">
            <a:off x="9753875" y="5069400"/>
            <a:ext cx="3109861" cy="35821"/>
          </a:xfrm>
          <a:prstGeom prst="line">
            <a:avLst/>
          </a:prstGeom>
          <a:ln w="50800">
            <a:solidFill>
              <a:srgbClr val="FFFF00"/>
            </a:solidFill>
            <a:miter lim="400000"/>
            <a:tailEnd type="triangle"/>
          </a:ln>
        </p:spPr>
        <p:txBody>
          <a:bodyPr lIns="65022" tIns="65022" rIns="65022" bIns="65022"/>
          <a:lstStyle/>
          <a:p>
            <a:pPr defTabSz="830849">
              <a:defRPr sz="4800" b="0">
                <a:latin typeface="+mn-lt"/>
                <a:ea typeface="+mn-ea"/>
                <a:cs typeface="+mn-cs"/>
                <a:sym typeface="Helvetica Neue Medium"/>
              </a:defRPr>
            </a:pPr>
            <a:endParaRPr sz="3413"/>
          </a:p>
        </p:txBody>
      </p:sp>
      <p:sp>
        <p:nvSpPr>
          <p:cNvPr id="48" name="Rectangle">
            <a:extLst>
              <a:ext uri="{FF2B5EF4-FFF2-40B4-BE49-F238E27FC236}">
                <a16:creationId xmlns:a16="http://schemas.microsoft.com/office/drawing/2014/main" id="{C76C2020-0ED7-4ECE-AE20-4E07D82CF1EC}"/>
              </a:ext>
            </a:extLst>
          </p:cNvPr>
          <p:cNvSpPr/>
          <p:nvPr/>
        </p:nvSpPr>
        <p:spPr>
          <a:xfrm>
            <a:off x="7688163" y="3026323"/>
            <a:ext cx="4003241" cy="1008367"/>
          </a:xfrm>
          <a:prstGeom prst="rect">
            <a:avLst/>
          </a:prstGeom>
          <a:solidFill>
            <a:schemeClr val="bg1"/>
          </a:solidFill>
          <a:ln w="101600">
            <a:solidFill>
              <a:srgbClr val="FFFF00"/>
            </a:solidFill>
            <a:miter lim="400000"/>
          </a:ln>
        </p:spPr>
        <p:txBody>
          <a:bodyPr lIns="72249" tIns="72249" rIns="72249" bIns="72249" anchor="ctr"/>
          <a:lstStyle/>
          <a:p>
            <a:pPr defTabSz="830849">
              <a:defRPr sz="44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3129"/>
          </a:p>
        </p:txBody>
      </p:sp>
      <p:sp>
        <p:nvSpPr>
          <p:cNvPr id="49" name="ncMRI positive for PE…">
            <a:extLst>
              <a:ext uri="{FF2B5EF4-FFF2-40B4-BE49-F238E27FC236}">
                <a16:creationId xmlns:a16="http://schemas.microsoft.com/office/drawing/2014/main" id="{D22CF86F-B3C7-4BE0-B81C-0C8D907A8FBF}"/>
              </a:ext>
            </a:extLst>
          </p:cNvPr>
          <p:cNvSpPr txBox="1"/>
          <p:nvPr/>
        </p:nvSpPr>
        <p:spPr>
          <a:xfrm>
            <a:off x="7822266" y="2879531"/>
            <a:ext cx="3735033" cy="1021277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2249" tIns="72249" rIns="72249" bIns="72249" anchor="ctr">
            <a:spAutoFit/>
          </a:bodyPr>
          <a:lstStyle/>
          <a:p>
            <a:pPr defTabSz="830849">
              <a:defRPr sz="4000">
                <a:latin typeface="Arial"/>
                <a:ea typeface="Arial"/>
                <a:cs typeface="Arial"/>
                <a:sym typeface="Arial"/>
              </a:defRPr>
            </a:pPr>
            <a:r>
              <a:rPr sz="2844" dirty="0"/>
              <a:t>MRI positive for </a:t>
            </a:r>
            <a:r>
              <a:rPr lang="en-US" sz="2844" dirty="0"/>
              <a:t>OVT</a:t>
            </a:r>
            <a:endParaRPr sz="2844" dirty="0"/>
          </a:p>
          <a:p>
            <a:pPr defTabSz="830849">
              <a:defRPr sz="4000">
                <a:latin typeface="Arial"/>
                <a:ea typeface="Arial"/>
                <a:cs typeface="Arial"/>
                <a:sym typeface="Arial"/>
              </a:defRPr>
            </a:pPr>
            <a:r>
              <a:rPr sz="2844" dirty="0"/>
              <a:t>n=</a:t>
            </a:r>
            <a:r>
              <a:rPr lang="en-US" sz="2844" dirty="0"/>
              <a:t>42</a:t>
            </a:r>
            <a:endParaRPr sz="2844" dirty="0"/>
          </a:p>
        </p:txBody>
      </p:sp>
    </p:spTree>
    <p:extLst>
      <p:ext uri="{BB962C8B-B14F-4D97-AF65-F5344CB8AC3E}">
        <p14:creationId xmlns:p14="http://schemas.microsoft.com/office/powerpoint/2010/main" val="373577732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extBox 1"/>
          <p:cNvSpPr txBox="1"/>
          <p:nvPr/>
        </p:nvSpPr>
        <p:spPr>
          <a:xfrm>
            <a:off x="2111734" y="562509"/>
            <a:ext cx="13116794" cy="14884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86700" tIns="86700" rIns="86700" bIns="86700">
            <a:spAutoFit/>
          </a:bodyPr>
          <a:lstStyle>
            <a:lvl1pPr defTabSz="650240">
              <a:defRPr sz="6400" b="0">
                <a:solidFill>
                  <a:srgbClr val="FFFF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sz="8534" dirty="0"/>
              <a:t>Results</a:t>
            </a:r>
            <a:endParaRPr sz="8534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2396838-A229-48CA-864E-3997AC4252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5148222"/>
              </p:ext>
            </p:extLst>
          </p:nvPr>
        </p:nvGraphicFramePr>
        <p:xfrm>
          <a:off x="1118957" y="2180692"/>
          <a:ext cx="15546719" cy="7010399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398402">
                  <a:extLst>
                    <a:ext uri="{9D8B030D-6E8A-4147-A177-3AD203B41FA5}">
                      <a16:colId xmlns:a16="http://schemas.microsoft.com/office/drawing/2014/main" val="2058065514"/>
                    </a:ext>
                  </a:extLst>
                </a:gridCol>
                <a:gridCol w="4101521">
                  <a:extLst>
                    <a:ext uri="{9D8B030D-6E8A-4147-A177-3AD203B41FA5}">
                      <a16:colId xmlns:a16="http://schemas.microsoft.com/office/drawing/2014/main" val="897942323"/>
                    </a:ext>
                  </a:extLst>
                </a:gridCol>
                <a:gridCol w="8046796">
                  <a:extLst>
                    <a:ext uri="{9D8B030D-6E8A-4147-A177-3AD203B41FA5}">
                      <a16:colId xmlns:a16="http://schemas.microsoft.com/office/drawing/2014/main" val="851222896"/>
                    </a:ext>
                  </a:extLst>
                </a:gridCol>
              </a:tblGrid>
              <a:tr h="995694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4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Table 1.  Summary of Diagnostic Performance Measures</a:t>
                      </a:r>
                      <a:endParaRPr lang="en-US" sz="4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5567491"/>
                  </a:ext>
                </a:extLst>
              </a:tr>
              <a:tr h="1036235">
                <a:tc>
                  <a:txBody>
                    <a:bodyPr/>
                    <a:lstStyle/>
                    <a:p>
                      <a:pPr algn="l" fontAlgn="b"/>
                      <a:r>
                        <a:rPr lang="en-US" sz="4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Metric</a:t>
                      </a:r>
                      <a:endParaRPr lang="en-US" sz="4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Point estimate</a:t>
                      </a:r>
                      <a:endParaRPr lang="en-US" sz="4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Clopper-Pearson (exact) 95% CL</a:t>
                      </a:r>
                      <a:endParaRPr lang="en-US" sz="4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0877255"/>
                  </a:ext>
                </a:extLst>
              </a:tr>
              <a:tr h="995694">
                <a:tc>
                  <a:txBody>
                    <a:bodyPr/>
                    <a:lstStyle/>
                    <a:p>
                      <a:pPr algn="l" fontAlgn="b"/>
                      <a:r>
                        <a:rPr lang="en-US" sz="4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Sensitivity</a:t>
                      </a:r>
                      <a:endParaRPr lang="en-US" sz="4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 (36/36)</a:t>
                      </a:r>
                      <a:endParaRPr lang="en-US" sz="4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90.26% - 100%</a:t>
                      </a:r>
                      <a:endParaRPr lang="en-US" sz="4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78494"/>
                  </a:ext>
                </a:extLst>
              </a:tr>
              <a:tr h="995694">
                <a:tc>
                  <a:txBody>
                    <a:bodyPr/>
                    <a:lstStyle/>
                    <a:p>
                      <a:pPr algn="l" fontAlgn="b"/>
                      <a:r>
                        <a:rPr lang="en-US" sz="4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Specificity</a:t>
                      </a:r>
                      <a:endParaRPr lang="en-US" sz="4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93.9% (92/98)</a:t>
                      </a:r>
                      <a:endParaRPr lang="en-US" sz="4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87.2% - 97.7%</a:t>
                      </a:r>
                      <a:endParaRPr lang="en-US" sz="4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2022308"/>
                  </a:ext>
                </a:extLst>
              </a:tr>
              <a:tr h="995694">
                <a:tc>
                  <a:txBody>
                    <a:bodyPr/>
                    <a:lstStyle/>
                    <a:p>
                      <a:pPr algn="l" fontAlgn="b"/>
                      <a:r>
                        <a:rPr lang="en-US" sz="4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PPV</a:t>
                      </a:r>
                      <a:endParaRPr lang="en-US" sz="4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85.7% (36/42)</a:t>
                      </a:r>
                      <a:endParaRPr lang="en-US" sz="4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71.5% - 94.6%</a:t>
                      </a:r>
                      <a:endParaRPr lang="en-US" sz="4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6139339"/>
                  </a:ext>
                </a:extLst>
              </a:tr>
              <a:tr h="995694">
                <a:tc>
                  <a:txBody>
                    <a:bodyPr/>
                    <a:lstStyle/>
                    <a:p>
                      <a:pPr algn="l" fontAlgn="b"/>
                      <a:r>
                        <a:rPr lang="en-US" sz="4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NPV</a:t>
                      </a:r>
                      <a:endParaRPr lang="en-US" sz="4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 (92/92)</a:t>
                      </a:r>
                      <a:endParaRPr lang="en-US" sz="4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96.1% - 100%</a:t>
                      </a:r>
                      <a:endParaRPr lang="en-US" sz="4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8842258"/>
                  </a:ext>
                </a:extLst>
              </a:tr>
              <a:tr h="995694">
                <a:tc>
                  <a:txBody>
                    <a:bodyPr/>
                    <a:lstStyle/>
                    <a:p>
                      <a:pPr algn="l" fontAlgn="b"/>
                      <a:r>
                        <a:rPr lang="en-US" sz="4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Accuracy</a:t>
                      </a:r>
                      <a:endParaRPr lang="en-US" sz="4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95.5% (128/134)</a:t>
                      </a:r>
                      <a:endParaRPr lang="en-US" sz="4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90.5% - 98.3%</a:t>
                      </a:r>
                      <a:endParaRPr lang="en-US" sz="4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61834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4946745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extBox 1"/>
          <p:cNvSpPr txBox="1"/>
          <p:nvPr/>
        </p:nvSpPr>
        <p:spPr>
          <a:xfrm>
            <a:off x="2111734" y="562509"/>
            <a:ext cx="13116794" cy="14884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86700" tIns="86700" rIns="86700" bIns="86700">
            <a:spAutoFit/>
          </a:bodyPr>
          <a:lstStyle>
            <a:lvl1pPr defTabSz="650240">
              <a:defRPr sz="6400" b="0">
                <a:solidFill>
                  <a:srgbClr val="FFFF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sz="8534" dirty="0"/>
              <a:t>Results</a:t>
            </a:r>
            <a:endParaRPr sz="8534" dirty="0"/>
          </a:p>
        </p:txBody>
      </p:sp>
      <p:sp>
        <p:nvSpPr>
          <p:cNvPr id="132" name="TextBox 4"/>
          <p:cNvSpPr txBox="1"/>
          <p:nvPr/>
        </p:nvSpPr>
        <p:spPr>
          <a:xfrm>
            <a:off x="664509" y="1924689"/>
            <a:ext cx="16549405" cy="7906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86700" tIns="86700" rIns="86700" bIns="86700">
            <a:spAutoFit/>
          </a:bodyPr>
          <a:lstStyle/>
          <a:p>
            <a:pPr marL="685800" indent="-685800" algn="l" defTabSz="867030">
              <a:buSzPct val="100000"/>
              <a:buFont typeface="Arial" panose="020B0604020202020204" pitchFamily="34" charset="0"/>
              <a:buChar char="•"/>
              <a:defRPr sz="3800" b="0">
                <a:solidFill>
                  <a:srgbClr val="FFFF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  <a:r>
              <a:rPr lang="en-US" sz="4000" dirty="0"/>
              <a:t>18 year old presents with right lower quadrant abdominal pain </a:t>
            </a:r>
          </a:p>
        </p:txBody>
      </p:sp>
      <p:sp>
        <p:nvSpPr>
          <p:cNvPr id="8" name="TextBox 4">
            <a:extLst>
              <a:ext uri="{FF2B5EF4-FFF2-40B4-BE49-F238E27FC236}">
                <a16:creationId xmlns:a16="http://schemas.microsoft.com/office/drawing/2014/main" id="{097D0925-390B-492E-962D-3BE88FB80AF7}"/>
              </a:ext>
            </a:extLst>
          </p:cNvPr>
          <p:cNvSpPr txBox="1"/>
          <p:nvPr/>
        </p:nvSpPr>
        <p:spPr>
          <a:xfrm>
            <a:off x="811815" y="7615707"/>
            <a:ext cx="10235350" cy="6059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86700" tIns="86700" rIns="86700" bIns="86700">
            <a:spAutoFit/>
          </a:bodyPr>
          <a:lstStyle/>
          <a:p>
            <a:pPr algn="l" defTabSz="867030">
              <a:buSzPct val="100000"/>
              <a:defRPr sz="3800" b="0">
                <a:solidFill>
                  <a:srgbClr val="FFFF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  <a:r>
              <a:rPr lang="en-US" sz="2800" dirty="0"/>
              <a:t>T2 SPACE: Right ovary (RO) </a:t>
            </a:r>
            <a:r>
              <a:rPr lang="en-US" sz="2800" dirty="0">
                <a:solidFill>
                  <a:srgbClr val="FF0000"/>
                </a:solidFill>
              </a:rPr>
              <a:t>7 cm cyst</a:t>
            </a:r>
            <a:r>
              <a:rPr lang="en-US" sz="2800" dirty="0"/>
              <a:t>, </a:t>
            </a:r>
            <a:r>
              <a:rPr lang="en-US" sz="28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peripheralized follicles</a:t>
            </a:r>
          </a:p>
        </p:txBody>
      </p:sp>
      <p:sp>
        <p:nvSpPr>
          <p:cNvPr id="9" name="TextBox 4">
            <a:extLst>
              <a:ext uri="{FF2B5EF4-FFF2-40B4-BE49-F238E27FC236}">
                <a16:creationId xmlns:a16="http://schemas.microsoft.com/office/drawing/2014/main" id="{B01FBFFB-A162-401E-9338-6C59ABBDAA6B}"/>
              </a:ext>
            </a:extLst>
          </p:cNvPr>
          <p:cNvSpPr txBox="1"/>
          <p:nvPr/>
        </p:nvSpPr>
        <p:spPr>
          <a:xfrm>
            <a:off x="11201101" y="7665516"/>
            <a:ext cx="6948401" cy="6059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86700" tIns="86700" rIns="86700" bIns="86700">
            <a:spAutoFit/>
          </a:bodyPr>
          <a:lstStyle/>
          <a:p>
            <a:pPr algn="l" defTabSz="867030">
              <a:buSzPct val="100000"/>
              <a:defRPr sz="3800" b="0">
                <a:solidFill>
                  <a:srgbClr val="FFFF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  <a:r>
              <a:rPr lang="en-US" sz="2800" dirty="0"/>
              <a:t>T2 Fat Sat: </a:t>
            </a:r>
            <a:r>
              <a:rPr lang="en-US" sz="2800" dirty="0">
                <a:solidFill>
                  <a:srgbClr val="FF0000"/>
                </a:solidFill>
              </a:rPr>
              <a:t>RO stromal edema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5C45A2-7261-423B-863A-54ADEEF0582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2992" r="18161" b="6083"/>
          <a:stretch/>
        </p:blipFill>
        <p:spPr>
          <a:xfrm>
            <a:off x="126348" y="2688749"/>
            <a:ext cx="5429874" cy="47056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E856FB3-9502-4030-AE8C-19F0B261CE4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9720" r="12522" b="4469"/>
          <a:stretch/>
        </p:blipFill>
        <p:spPr>
          <a:xfrm>
            <a:off x="5594581" y="2724749"/>
            <a:ext cx="5429874" cy="470569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E769786-C04C-4D6C-AD6C-1199B3AE583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1544" t="24583" r="21116" b="6076"/>
          <a:stretch/>
        </p:blipFill>
        <p:spPr>
          <a:xfrm>
            <a:off x="11201101" y="2719229"/>
            <a:ext cx="5414139" cy="4705697"/>
          </a:xfrm>
          <a:prstGeom prst="rect">
            <a:avLst/>
          </a:prstGeom>
        </p:spPr>
      </p:pic>
      <p:sp>
        <p:nvSpPr>
          <p:cNvPr id="14" name="Arrow: Right 13">
            <a:extLst>
              <a:ext uri="{FF2B5EF4-FFF2-40B4-BE49-F238E27FC236}">
                <a16:creationId xmlns:a16="http://schemas.microsoft.com/office/drawing/2014/main" id="{032CE789-D016-461D-B28E-5497C4307201}"/>
              </a:ext>
            </a:extLst>
          </p:cNvPr>
          <p:cNvSpPr/>
          <p:nvPr/>
        </p:nvSpPr>
        <p:spPr>
          <a:xfrm rot="18137196">
            <a:off x="939619" y="5445341"/>
            <a:ext cx="1361109" cy="268876"/>
          </a:xfrm>
          <a:prstGeom prst="rightArrow">
            <a:avLst/>
          </a:prstGeom>
          <a:solidFill>
            <a:srgbClr val="FF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BAABDFB5-6955-4AB3-8418-3C5CF847D75A}"/>
              </a:ext>
            </a:extLst>
          </p:cNvPr>
          <p:cNvSpPr/>
          <p:nvPr/>
        </p:nvSpPr>
        <p:spPr>
          <a:xfrm rot="19305412">
            <a:off x="5493386" y="4907160"/>
            <a:ext cx="1361109" cy="268876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798B5CD4-9EE0-477F-8B21-D254571C7AE2}"/>
              </a:ext>
            </a:extLst>
          </p:cNvPr>
          <p:cNvSpPr/>
          <p:nvPr/>
        </p:nvSpPr>
        <p:spPr>
          <a:xfrm rot="2423500">
            <a:off x="11617766" y="3364885"/>
            <a:ext cx="1361109" cy="268876"/>
          </a:xfrm>
          <a:prstGeom prst="rightArrow">
            <a:avLst/>
          </a:prstGeom>
          <a:solidFill>
            <a:srgbClr val="FF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4246143516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extBox 1"/>
          <p:cNvSpPr txBox="1"/>
          <p:nvPr/>
        </p:nvSpPr>
        <p:spPr>
          <a:xfrm>
            <a:off x="2111734" y="562509"/>
            <a:ext cx="13116794" cy="14884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86700" tIns="86700" rIns="86700" bIns="86700">
            <a:spAutoFit/>
          </a:bodyPr>
          <a:lstStyle>
            <a:lvl1pPr defTabSz="650240">
              <a:defRPr sz="6400" b="0">
                <a:solidFill>
                  <a:srgbClr val="FFFF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sz="8534" dirty="0"/>
              <a:t>Results</a:t>
            </a:r>
            <a:endParaRPr sz="8534" dirty="0"/>
          </a:p>
        </p:txBody>
      </p:sp>
      <p:sp>
        <p:nvSpPr>
          <p:cNvPr id="132" name="TextBox 4"/>
          <p:cNvSpPr txBox="1"/>
          <p:nvPr/>
        </p:nvSpPr>
        <p:spPr>
          <a:xfrm>
            <a:off x="628487" y="1776688"/>
            <a:ext cx="16512707" cy="7906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86700" tIns="86700" rIns="86700" bIns="86700">
            <a:spAutoFit/>
          </a:bodyPr>
          <a:lstStyle/>
          <a:p>
            <a:pPr marL="685800" indent="-685800" algn="l" defTabSz="867030">
              <a:buSzPct val="100000"/>
              <a:buFont typeface="Arial" panose="020B0604020202020204" pitchFamily="34" charset="0"/>
              <a:buChar char="•"/>
              <a:defRPr sz="3800" b="0">
                <a:solidFill>
                  <a:srgbClr val="FFFF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  <a:r>
              <a:rPr lang="en-US" sz="4000" dirty="0"/>
              <a:t>18 year old presents with right lower quadrant abdominal pain (</a:t>
            </a:r>
            <a:r>
              <a:rPr lang="en-US" sz="4000" dirty="0" err="1"/>
              <a:t>cont</a:t>
            </a:r>
            <a:r>
              <a:rPr lang="en-US" sz="4000" dirty="0"/>
              <a:t>)</a:t>
            </a:r>
          </a:p>
        </p:txBody>
      </p:sp>
      <p:sp>
        <p:nvSpPr>
          <p:cNvPr id="8" name="TextBox 4">
            <a:extLst>
              <a:ext uri="{FF2B5EF4-FFF2-40B4-BE49-F238E27FC236}">
                <a16:creationId xmlns:a16="http://schemas.microsoft.com/office/drawing/2014/main" id="{097D0925-390B-492E-962D-3BE88FB80AF7}"/>
              </a:ext>
            </a:extLst>
          </p:cNvPr>
          <p:cNvSpPr txBox="1"/>
          <p:nvPr/>
        </p:nvSpPr>
        <p:spPr>
          <a:xfrm>
            <a:off x="6034181" y="8369553"/>
            <a:ext cx="4832611" cy="6059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86700" tIns="86700" rIns="86700" bIns="86700">
            <a:spAutoFit/>
          </a:bodyPr>
          <a:lstStyle/>
          <a:p>
            <a:pPr algn="l" defTabSz="867030">
              <a:buSzPct val="100000"/>
              <a:defRPr sz="3800" b="0">
                <a:solidFill>
                  <a:srgbClr val="FFFF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  <a:r>
              <a:rPr lang="en-US" sz="2800" dirty="0"/>
              <a:t>T2 SPACE: </a:t>
            </a:r>
            <a:r>
              <a:rPr lang="en-US" sz="2800" dirty="0">
                <a:solidFill>
                  <a:srgbClr val="FF0000"/>
                </a:solidFill>
              </a:rPr>
              <a:t>Twisted pedicle</a:t>
            </a:r>
            <a:endParaRPr lang="en-US" sz="2800" dirty="0"/>
          </a:p>
        </p:txBody>
      </p:sp>
      <p:sp>
        <p:nvSpPr>
          <p:cNvPr id="9" name="TextBox 4">
            <a:extLst>
              <a:ext uri="{FF2B5EF4-FFF2-40B4-BE49-F238E27FC236}">
                <a16:creationId xmlns:a16="http://schemas.microsoft.com/office/drawing/2014/main" id="{B01FBFFB-A162-401E-9338-6C59ABBDAA6B}"/>
              </a:ext>
            </a:extLst>
          </p:cNvPr>
          <p:cNvSpPr txBox="1"/>
          <p:nvPr/>
        </p:nvSpPr>
        <p:spPr>
          <a:xfrm>
            <a:off x="8280127" y="7506180"/>
            <a:ext cx="6948401" cy="8522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86700" tIns="86700" rIns="86700" bIns="86700">
            <a:spAutoFit/>
          </a:bodyPr>
          <a:lstStyle/>
          <a:p>
            <a:pPr algn="l" defTabSz="867030">
              <a:buSzPct val="100000"/>
              <a:defRPr sz="3800" b="0">
                <a:solidFill>
                  <a:srgbClr val="FFFF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  <a:endParaRPr lang="en-US" sz="4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3EC77BA-66F1-41C2-8ABC-87505466EAF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698" t="21805" r="25781" b="10137"/>
          <a:stretch/>
        </p:blipFill>
        <p:spPr>
          <a:xfrm>
            <a:off x="146351" y="2548204"/>
            <a:ext cx="5813441" cy="585975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D0A42A4-C810-4715-AA5B-B3BF2BDD573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2768" r="21948" b="12655"/>
          <a:stretch/>
        </p:blipFill>
        <p:spPr>
          <a:xfrm>
            <a:off x="4572569" y="2638791"/>
            <a:ext cx="6948401" cy="574886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448B82E-7711-4BB9-9D53-2B28D8B18E5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203" t="24580" r="17556" b="15205"/>
          <a:stretch/>
        </p:blipFill>
        <p:spPr>
          <a:xfrm>
            <a:off x="9867850" y="2800491"/>
            <a:ext cx="7288032" cy="5609010"/>
          </a:xfrm>
          <a:prstGeom prst="rect">
            <a:avLst/>
          </a:prstGeom>
        </p:spPr>
      </p:pic>
      <p:sp>
        <p:nvSpPr>
          <p:cNvPr id="11" name="Arrow: Right 10">
            <a:extLst>
              <a:ext uri="{FF2B5EF4-FFF2-40B4-BE49-F238E27FC236}">
                <a16:creationId xmlns:a16="http://schemas.microsoft.com/office/drawing/2014/main" id="{2DDB9807-5ADE-48E3-84B0-A80D6D13CF38}"/>
              </a:ext>
            </a:extLst>
          </p:cNvPr>
          <p:cNvSpPr/>
          <p:nvPr/>
        </p:nvSpPr>
        <p:spPr>
          <a:xfrm rot="849296">
            <a:off x="231270" y="3187065"/>
            <a:ext cx="1267484" cy="420724"/>
          </a:xfrm>
          <a:prstGeom prst="rightArrow">
            <a:avLst/>
          </a:prstGeom>
          <a:solidFill>
            <a:srgbClr val="FF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47D69ACA-9418-49D3-BF7C-5B0BB4E62200}"/>
              </a:ext>
            </a:extLst>
          </p:cNvPr>
          <p:cNvSpPr/>
          <p:nvPr/>
        </p:nvSpPr>
        <p:spPr>
          <a:xfrm rot="849296">
            <a:off x="5378768" y="3314393"/>
            <a:ext cx="1267484" cy="420724"/>
          </a:xfrm>
          <a:prstGeom prst="rightArrow">
            <a:avLst/>
          </a:prstGeom>
          <a:solidFill>
            <a:srgbClr val="FF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2974F701-657F-471C-AB02-7C19A08FF3C5}"/>
              </a:ext>
            </a:extLst>
          </p:cNvPr>
          <p:cNvSpPr/>
          <p:nvPr/>
        </p:nvSpPr>
        <p:spPr>
          <a:xfrm rot="849296">
            <a:off x="10495199" y="3546018"/>
            <a:ext cx="1267484" cy="420724"/>
          </a:xfrm>
          <a:prstGeom prst="rightArrow">
            <a:avLst/>
          </a:prstGeom>
          <a:solidFill>
            <a:srgbClr val="FF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4" name="TextBox 4">
            <a:extLst>
              <a:ext uri="{FF2B5EF4-FFF2-40B4-BE49-F238E27FC236}">
                <a16:creationId xmlns:a16="http://schemas.microsoft.com/office/drawing/2014/main" id="{2E7D94F1-4463-4A3F-91F0-A1DE0AEAEA10}"/>
              </a:ext>
            </a:extLst>
          </p:cNvPr>
          <p:cNvSpPr txBox="1"/>
          <p:nvPr/>
        </p:nvSpPr>
        <p:spPr>
          <a:xfrm>
            <a:off x="628488" y="8846678"/>
            <a:ext cx="15303278" cy="7906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86700" tIns="86700" rIns="86700" bIns="86700">
            <a:spAutoFit/>
          </a:bodyPr>
          <a:lstStyle/>
          <a:p>
            <a:pPr marL="685800" indent="-685800" algn="l" defTabSz="867030">
              <a:buSzPct val="100000"/>
              <a:buFont typeface="Arial" panose="020B0604020202020204" pitchFamily="34" charset="0"/>
              <a:buChar char="•"/>
              <a:defRPr sz="3800" b="0">
                <a:solidFill>
                  <a:srgbClr val="FFFF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  <a:r>
              <a:rPr lang="en-US" sz="4000" dirty="0"/>
              <a:t>Right ovarian torsion and simple cyst confirmed at surgery</a:t>
            </a:r>
          </a:p>
        </p:txBody>
      </p:sp>
    </p:spTree>
    <p:extLst>
      <p:ext uri="{BB962C8B-B14F-4D97-AF65-F5344CB8AC3E}">
        <p14:creationId xmlns:p14="http://schemas.microsoft.com/office/powerpoint/2010/main" val="613826532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extBox 1"/>
          <p:cNvSpPr txBox="1"/>
          <p:nvPr/>
        </p:nvSpPr>
        <p:spPr>
          <a:xfrm>
            <a:off x="2111734" y="562509"/>
            <a:ext cx="13116794" cy="14884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86700" tIns="86700" rIns="86700" bIns="86700">
            <a:spAutoFit/>
          </a:bodyPr>
          <a:lstStyle>
            <a:lvl1pPr defTabSz="650240">
              <a:defRPr sz="6400" b="0">
                <a:solidFill>
                  <a:srgbClr val="FFFF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sz="8534" dirty="0"/>
              <a:t>Results</a:t>
            </a:r>
            <a:endParaRPr sz="8534" dirty="0"/>
          </a:p>
        </p:txBody>
      </p:sp>
      <p:sp>
        <p:nvSpPr>
          <p:cNvPr id="8" name="TextBox 4">
            <a:extLst>
              <a:ext uri="{FF2B5EF4-FFF2-40B4-BE49-F238E27FC236}">
                <a16:creationId xmlns:a16="http://schemas.microsoft.com/office/drawing/2014/main" id="{097D0925-390B-492E-962D-3BE88FB80AF7}"/>
              </a:ext>
            </a:extLst>
          </p:cNvPr>
          <p:cNvSpPr txBox="1"/>
          <p:nvPr/>
        </p:nvSpPr>
        <p:spPr>
          <a:xfrm>
            <a:off x="11192233" y="7838594"/>
            <a:ext cx="5789165" cy="10368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86700" tIns="86700" rIns="86700" bIns="86700">
            <a:spAutoFit/>
          </a:bodyPr>
          <a:lstStyle/>
          <a:p>
            <a:pPr algn="l" defTabSz="867030">
              <a:buSzPct val="100000"/>
              <a:defRPr sz="3800" b="0">
                <a:solidFill>
                  <a:srgbClr val="FFFF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  <a:r>
              <a:rPr lang="en-US" sz="2800" dirty="0"/>
              <a:t>Pre T1: </a:t>
            </a:r>
            <a:r>
              <a:rPr lang="en-US" sz="2800" dirty="0">
                <a:solidFill>
                  <a:srgbClr val="FF0000"/>
                </a:solidFill>
              </a:rPr>
              <a:t>Perifollicular hemorrhage </a:t>
            </a:r>
          </a:p>
          <a:p>
            <a:pPr algn="l" defTabSz="867030">
              <a:buSzPct val="100000"/>
              <a:defRPr sz="3800" b="0">
                <a:solidFill>
                  <a:srgbClr val="FFFF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  <a:r>
              <a:rPr lang="en-US" sz="2800" dirty="0"/>
              <a:t>indicates nonviable ovary</a:t>
            </a:r>
            <a:r>
              <a:rPr lang="en-US" sz="2800" baseline="30000" dirty="0"/>
              <a:t>(6) </a:t>
            </a:r>
          </a:p>
        </p:txBody>
      </p:sp>
      <p:sp>
        <p:nvSpPr>
          <p:cNvPr id="9" name="TextBox 4">
            <a:extLst>
              <a:ext uri="{FF2B5EF4-FFF2-40B4-BE49-F238E27FC236}">
                <a16:creationId xmlns:a16="http://schemas.microsoft.com/office/drawing/2014/main" id="{B01FBFFB-A162-401E-9338-6C59ABBDAA6B}"/>
              </a:ext>
            </a:extLst>
          </p:cNvPr>
          <p:cNvSpPr txBox="1"/>
          <p:nvPr/>
        </p:nvSpPr>
        <p:spPr>
          <a:xfrm>
            <a:off x="8280127" y="7506180"/>
            <a:ext cx="6948401" cy="8522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86700" tIns="86700" rIns="86700" bIns="86700">
            <a:spAutoFit/>
          </a:bodyPr>
          <a:lstStyle/>
          <a:p>
            <a:pPr algn="l" defTabSz="867030">
              <a:buSzPct val="100000"/>
              <a:defRPr sz="3800" b="0">
                <a:solidFill>
                  <a:srgbClr val="FFFF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  <a:endParaRPr lang="en-US" sz="4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6DA14A-4CF0-4464-A37E-156F7E0B45C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623" t="13138" r="16612" b="26197"/>
          <a:stretch/>
        </p:blipFill>
        <p:spPr>
          <a:xfrm>
            <a:off x="339384" y="1876834"/>
            <a:ext cx="4808696" cy="5825856"/>
          </a:xfrm>
          <a:prstGeom prst="rect">
            <a:avLst/>
          </a:prstGeom>
        </p:spPr>
      </p:pic>
      <p:sp>
        <p:nvSpPr>
          <p:cNvPr id="13" name="Arrow: Right 12">
            <a:extLst>
              <a:ext uri="{FF2B5EF4-FFF2-40B4-BE49-F238E27FC236}">
                <a16:creationId xmlns:a16="http://schemas.microsoft.com/office/drawing/2014/main" id="{2974F701-657F-471C-AB02-7C19A08FF3C5}"/>
              </a:ext>
            </a:extLst>
          </p:cNvPr>
          <p:cNvSpPr/>
          <p:nvPr/>
        </p:nvSpPr>
        <p:spPr>
          <a:xfrm rot="7706879">
            <a:off x="3712471" y="3617911"/>
            <a:ext cx="1267484" cy="420724"/>
          </a:xfrm>
          <a:prstGeom prst="rightArrow">
            <a:avLst/>
          </a:prstGeom>
          <a:solidFill>
            <a:srgbClr val="FF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47D69ACA-9418-49D3-BF7C-5B0BB4E62200}"/>
              </a:ext>
            </a:extLst>
          </p:cNvPr>
          <p:cNvSpPr/>
          <p:nvPr/>
        </p:nvSpPr>
        <p:spPr>
          <a:xfrm rot="18521754">
            <a:off x="2275882" y="6465042"/>
            <a:ext cx="1267484" cy="420724"/>
          </a:xfrm>
          <a:prstGeom prst="rightArrow">
            <a:avLst/>
          </a:prstGeom>
          <a:solidFill>
            <a:srgbClr val="FF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5" name="TextBox 4">
            <a:extLst>
              <a:ext uri="{FF2B5EF4-FFF2-40B4-BE49-F238E27FC236}">
                <a16:creationId xmlns:a16="http://schemas.microsoft.com/office/drawing/2014/main" id="{F6D2A949-0393-4DD3-9504-5136260C15A3}"/>
              </a:ext>
            </a:extLst>
          </p:cNvPr>
          <p:cNvSpPr txBox="1"/>
          <p:nvPr/>
        </p:nvSpPr>
        <p:spPr>
          <a:xfrm>
            <a:off x="650807" y="8831447"/>
            <a:ext cx="12381050" cy="7906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86700" tIns="86700" rIns="86700" bIns="86700">
            <a:spAutoFit/>
          </a:bodyPr>
          <a:lstStyle/>
          <a:p>
            <a:pPr marL="685800" indent="-685800" algn="l" defTabSz="867030">
              <a:buSzPct val="100000"/>
              <a:buFont typeface="Arial" panose="020B0604020202020204" pitchFamily="34" charset="0"/>
              <a:buChar char="•"/>
              <a:defRPr sz="3800" b="0">
                <a:solidFill>
                  <a:srgbClr val="FFFF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  <a:r>
              <a:rPr lang="en-US" sz="4000" dirty="0"/>
              <a:t>Torsion and nonviable ovary confirmed on surgery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C3F047-696C-4849-B464-E7BBD210F21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2540" t="45319" r="26450" b="20623"/>
          <a:stretch/>
        </p:blipFill>
        <p:spPr>
          <a:xfrm>
            <a:off x="5148080" y="2050910"/>
            <a:ext cx="7225138" cy="525062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A70AD6F-FD34-41FB-B103-09CA6B8D955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832" t="43166" r="32655" b="23673"/>
          <a:stretch/>
        </p:blipFill>
        <p:spPr>
          <a:xfrm>
            <a:off x="10484502" y="2332464"/>
            <a:ext cx="6697412" cy="5506130"/>
          </a:xfrm>
          <a:prstGeom prst="rect">
            <a:avLst/>
          </a:prstGeom>
        </p:spPr>
      </p:pic>
      <p:sp>
        <p:nvSpPr>
          <p:cNvPr id="18" name="Arrow: Right 17">
            <a:extLst>
              <a:ext uri="{FF2B5EF4-FFF2-40B4-BE49-F238E27FC236}">
                <a16:creationId xmlns:a16="http://schemas.microsoft.com/office/drawing/2014/main" id="{80EEE12F-C1AF-4D43-A9AD-6E37D23B593D}"/>
              </a:ext>
            </a:extLst>
          </p:cNvPr>
          <p:cNvSpPr/>
          <p:nvPr/>
        </p:nvSpPr>
        <p:spPr>
          <a:xfrm rot="12546386">
            <a:off x="13685683" y="4722767"/>
            <a:ext cx="1267484" cy="420724"/>
          </a:xfrm>
          <a:prstGeom prst="rightArrow">
            <a:avLst/>
          </a:prstGeom>
          <a:solidFill>
            <a:srgbClr val="FF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E561A407-34EE-400F-A91E-FE101143AFEE}"/>
              </a:ext>
            </a:extLst>
          </p:cNvPr>
          <p:cNvSpPr/>
          <p:nvPr/>
        </p:nvSpPr>
        <p:spPr>
          <a:xfrm rot="12707453">
            <a:off x="7784102" y="3928627"/>
            <a:ext cx="1267484" cy="420724"/>
          </a:xfrm>
          <a:prstGeom prst="rightArrow">
            <a:avLst/>
          </a:prstGeom>
          <a:solidFill>
            <a:srgbClr val="FF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0" name="TextBox 4">
            <a:extLst>
              <a:ext uri="{FF2B5EF4-FFF2-40B4-BE49-F238E27FC236}">
                <a16:creationId xmlns:a16="http://schemas.microsoft.com/office/drawing/2014/main" id="{B2A94B88-C2EC-4E47-8FE1-80981C350271}"/>
              </a:ext>
            </a:extLst>
          </p:cNvPr>
          <p:cNvSpPr txBox="1"/>
          <p:nvPr/>
        </p:nvSpPr>
        <p:spPr>
          <a:xfrm>
            <a:off x="1114863" y="7816050"/>
            <a:ext cx="3790164" cy="10368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86700" tIns="86700" rIns="86700" bIns="86700">
            <a:spAutoFit/>
          </a:bodyPr>
          <a:lstStyle/>
          <a:p>
            <a:pPr algn="l" defTabSz="867030">
              <a:buSzPct val="100000"/>
              <a:defRPr sz="3800" b="0">
                <a:solidFill>
                  <a:srgbClr val="FFFF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  <a:r>
              <a:rPr lang="en-US" sz="2800" dirty="0"/>
              <a:t>Sag T2: </a:t>
            </a:r>
            <a:r>
              <a:rPr lang="en-US" sz="2800" dirty="0">
                <a:solidFill>
                  <a:srgbClr val="FF0000"/>
                </a:solidFill>
              </a:rPr>
              <a:t>Perifollicular </a:t>
            </a:r>
          </a:p>
          <a:p>
            <a:pPr algn="l" defTabSz="867030">
              <a:buSzPct val="100000"/>
              <a:defRPr sz="3800" b="0">
                <a:solidFill>
                  <a:srgbClr val="FFFF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  <a:r>
              <a:rPr lang="en-US" sz="2800" dirty="0">
                <a:solidFill>
                  <a:srgbClr val="FF0000"/>
                </a:solidFill>
              </a:rPr>
              <a:t>hemosiderin rim</a:t>
            </a:r>
          </a:p>
        </p:txBody>
      </p:sp>
      <p:sp>
        <p:nvSpPr>
          <p:cNvPr id="21" name="TextBox 4">
            <a:extLst>
              <a:ext uri="{FF2B5EF4-FFF2-40B4-BE49-F238E27FC236}">
                <a16:creationId xmlns:a16="http://schemas.microsoft.com/office/drawing/2014/main" id="{5B2EF4DF-E0F3-4E78-B450-3DA66F6D3F9A}"/>
              </a:ext>
            </a:extLst>
          </p:cNvPr>
          <p:cNvSpPr txBox="1"/>
          <p:nvPr/>
        </p:nvSpPr>
        <p:spPr>
          <a:xfrm>
            <a:off x="5921209" y="7558047"/>
            <a:ext cx="3790164" cy="10368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86700" tIns="86700" rIns="86700" bIns="86700">
            <a:spAutoFit/>
          </a:bodyPr>
          <a:lstStyle/>
          <a:p>
            <a:pPr algn="l" defTabSz="867030">
              <a:buSzPct val="100000"/>
              <a:defRPr sz="3800" b="0">
                <a:solidFill>
                  <a:srgbClr val="FFFF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  <a:r>
              <a:rPr lang="en-US" sz="2800" dirty="0"/>
              <a:t>Axial T2: </a:t>
            </a:r>
            <a:r>
              <a:rPr lang="en-US" sz="2800" dirty="0">
                <a:solidFill>
                  <a:srgbClr val="FF0000"/>
                </a:solidFill>
              </a:rPr>
              <a:t>Perifollicular </a:t>
            </a:r>
          </a:p>
          <a:p>
            <a:pPr algn="l" defTabSz="867030">
              <a:buSzPct val="100000"/>
              <a:defRPr sz="3800" b="0">
                <a:solidFill>
                  <a:srgbClr val="FFFF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  <a:r>
              <a:rPr lang="en-US" sz="2800" dirty="0">
                <a:solidFill>
                  <a:srgbClr val="FF0000"/>
                </a:solidFill>
              </a:rPr>
              <a:t>hemosiderin rim</a:t>
            </a:r>
          </a:p>
        </p:txBody>
      </p:sp>
    </p:spTree>
    <p:extLst>
      <p:ext uri="{BB962C8B-B14F-4D97-AF65-F5344CB8AC3E}">
        <p14:creationId xmlns:p14="http://schemas.microsoft.com/office/powerpoint/2010/main" val="3484244723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extBox 1"/>
          <p:cNvSpPr txBox="1"/>
          <p:nvPr/>
        </p:nvSpPr>
        <p:spPr>
          <a:xfrm>
            <a:off x="2111734" y="562509"/>
            <a:ext cx="13116794" cy="14884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86700" tIns="86700" rIns="86700" bIns="86700">
            <a:spAutoFit/>
          </a:bodyPr>
          <a:lstStyle>
            <a:lvl1pPr defTabSz="650240">
              <a:defRPr sz="6400" b="0">
                <a:solidFill>
                  <a:srgbClr val="FFFF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sz="8534" dirty="0"/>
              <a:t>Results</a:t>
            </a:r>
            <a:endParaRPr sz="8534" dirty="0"/>
          </a:p>
        </p:txBody>
      </p:sp>
      <p:sp>
        <p:nvSpPr>
          <p:cNvPr id="132" name="TextBox 4"/>
          <p:cNvSpPr txBox="1"/>
          <p:nvPr/>
        </p:nvSpPr>
        <p:spPr>
          <a:xfrm>
            <a:off x="664511" y="1852948"/>
            <a:ext cx="15303278" cy="7906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86700" tIns="86700" rIns="86700" bIns="86700">
            <a:spAutoFit/>
          </a:bodyPr>
          <a:lstStyle/>
          <a:p>
            <a:pPr marL="685800" indent="-685800" algn="l" defTabSz="867030">
              <a:buSzPct val="100000"/>
              <a:buFont typeface="Arial" panose="020B0604020202020204" pitchFamily="34" charset="0"/>
              <a:buChar char="•"/>
              <a:defRPr sz="3800" b="0">
                <a:solidFill>
                  <a:srgbClr val="FFFF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  <a:r>
              <a:rPr lang="en-US" sz="4000" dirty="0"/>
              <a:t>18 year old presents with right lower quadrant abdominal pain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7F4FA43-9AF5-4ACB-9252-65EFEBAE9DB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251" r="10964" b="13775"/>
          <a:stretch/>
        </p:blipFill>
        <p:spPr>
          <a:xfrm>
            <a:off x="1372474" y="2678851"/>
            <a:ext cx="6369596" cy="50059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9E7A346-D370-4D4C-BC46-8A4431DDFE7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565" t="20214" r="8639" b="14045"/>
          <a:stretch/>
        </p:blipFill>
        <p:spPr>
          <a:xfrm>
            <a:off x="8670130" y="2648205"/>
            <a:ext cx="7148157" cy="5089141"/>
          </a:xfrm>
          <a:prstGeom prst="rect">
            <a:avLst/>
          </a:prstGeom>
        </p:spPr>
      </p:pic>
      <p:sp>
        <p:nvSpPr>
          <p:cNvPr id="8" name="TextBox 4">
            <a:extLst>
              <a:ext uri="{FF2B5EF4-FFF2-40B4-BE49-F238E27FC236}">
                <a16:creationId xmlns:a16="http://schemas.microsoft.com/office/drawing/2014/main" id="{097D0925-390B-492E-962D-3BE88FB80AF7}"/>
              </a:ext>
            </a:extLst>
          </p:cNvPr>
          <p:cNvSpPr txBox="1"/>
          <p:nvPr/>
        </p:nvSpPr>
        <p:spPr>
          <a:xfrm>
            <a:off x="2644074" y="7659869"/>
            <a:ext cx="3826396" cy="6059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86700" tIns="86700" rIns="86700" bIns="86700">
            <a:spAutoFit/>
          </a:bodyPr>
          <a:lstStyle/>
          <a:p>
            <a:pPr algn="l" defTabSz="867030">
              <a:buSzPct val="100000"/>
              <a:defRPr sz="3800" b="0">
                <a:solidFill>
                  <a:srgbClr val="FFFF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  <a:r>
              <a:rPr lang="en-US" sz="2800" dirty="0"/>
              <a:t>T2: Normal right ovary</a:t>
            </a:r>
          </a:p>
        </p:txBody>
      </p:sp>
      <p:sp>
        <p:nvSpPr>
          <p:cNvPr id="9" name="TextBox 4">
            <a:extLst>
              <a:ext uri="{FF2B5EF4-FFF2-40B4-BE49-F238E27FC236}">
                <a16:creationId xmlns:a16="http://schemas.microsoft.com/office/drawing/2014/main" id="{B01FBFFB-A162-401E-9338-6C59ABBDAA6B}"/>
              </a:ext>
            </a:extLst>
          </p:cNvPr>
          <p:cNvSpPr txBox="1"/>
          <p:nvPr/>
        </p:nvSpPr>
        <p:spPr>
          <a:xfrm>
            <a:off x="8723980" y="7712882"/>
            <a:ext cx="7149725" cy="6059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86700" tIns="86700" rIns="86700" bIns="86700">
            <a:spAutoFit/>
          </a:bodyPr>
          <a:lstStyle/>
          <a:p>
            <a:pPr algn="l" defTabSz="867030">
              <a:buSzPct val="100000"/>
              <a:defRPr sz="3800" b="0">
                <a:solidFill>
                  <a:srgbClr val="FFFF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  <a:r>
              <a:rPr lang="en-US" sz="2800" dirty="0"/>
              <a:t>T2 Fat Sat: No torsion or right ovary edema</a:t>
            </a:r>
          </a:p>
        </p:txBody>
      </p:sp>
      <p:sp>
        <p:nvSpPr>
          <p:cNvPr id="11" name="TextBox 4">
            <a:extLst>
              <a:ext uri="{FF2B5EF4-FFF2-40B4-BE49-F238E27FC236}">
                <a16:creationId xmlns:a16="http://schemas.microsoft.com/office/drawing/2014/main" id="{CD3B258C-6BD0-4A1F-9FFB-52003A08B5AD}"/>
              </a:ext>
            </a:extLst>
          </p:cNvPr>
          <p:cNvSpPr txBox="1"/>
          <p:nvPr/>
        </p:nvSpPr>
        <p:spPr>
          <a:xfrm>
            <a:off x="664511" y="8422117"/>
            <a:ext cx="15877816" cy="7906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86700" tIns="86700" rIns="86700" bIns="86700">
            <a:spAutoFit/>
          </a:bodyPr>
          <a:lstStyle/>
          <a:p>
            <a:pPr marL="685800" indent="-685800" algn="l" defTabSz="867030">
              <a:buSzPct val="100000"/>
              <a:buFont typeface="Arial" panose="020B0604020202020204" pitchFamily="34" charset="0"/>
              <a:buChar char="•"/>
              <a:defRPr sz="3800" b="0">
                <a:solidFill>
                  <a:srgbClr val="FFFF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  <a:r>
              <a:rPr lang="en-US" sz="4000" dirty="0"/>
              <a:t>Pain resolved and follow up with OB/GYN was negative for torsion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D094832D-C3EE-423E-A6A7-397094829096}"/>
              </a:ext>
            </a:extLst>
          </p:cNvPr>
          <p:cNvSpPr/>
          <p:nvPr/>
        </p:nvSpPr>
        <p:spPr>
          <a:xfrm>
            <a:off x="2032611" y="4852715"/>
            <a:ext cx="1368066" cy="450156"/>
          </a:xfrm>
          <a:prstGeom prst="rightArrow">
            <a:avLst/>
          </a:prstGeom>
          <a:solidFill>
            <a:srgbClr val="FF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565651D0-40C4-4AAD-BAD7-25A4B177295A}"/>
              </a:ext>
            </a:extLst>
          </p:cNvPr>
          <p:cNvSpPr/>
          <p:nvPr/>
        </p:nvSpPr>
        <p:spPr>
          <a:xfrm>
            <a:off x="9119598" y="4837614"/>
            <a:ext cx="1368066" cy="450156"/>
          </a:xfrm>
          <a:prstGeom prst="rightArrow">
            <a:avLst/>
          </a:prstGeom>
          <a:solidFill>
            <a:srgbClr val="FF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332846068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extBox 1"/>
          <p:cNvSpPr txBox="1"/>
          <p:nvPr/>
        </p:nvSpPr>
        <p:spPr>
          <a:xfrm>
            <a:off x="274276" y="791109"/>
            <a:ext cx="16791710" cy="14884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86700" tIns="86700" rIns="86700" bIns="86700">
            <a:spAutoFit/>
          </a:bodyPr>
          <a:lstStyle>
            <a:lvl1pPr defTabSz="650240">
              <a:defRPr sz="6400" b="0">
                <a:solidFill>
                  <a:srgbClr val="FFFF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sz="8534" dirty="0"/>
              <a:t>Disclosure Statement</a:t>
            </a:r>
            <a:endParaRPr sz="8534" dirty="0"/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56D9C401-C514-40D8-A6AA-87204DFCCC9B}"/>
              </a:ext>
            </a:extLst>
          </p:cNvPr>
          <p:cNvSpPr txBox="1"/>
          <p:nvPr/>
        </p:nvSpPr>
        <p:spPr>
          <a:xfrm>
            <a:off x="705612" y="4350329"/>
            <a:ext cx="15929037" cy="22064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86700" tIns="86700" rIns="86700" bIns="86700">
            <a:spAutoFit/>
          </a:bodyPr>
          <a:lstStyle>
            <a:lvl1pPr defTabSz="650240">
              <a:defRPr sz="6400" b="0">
                <a:solidFill>
                  <a:srgbClr val="FFFF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l"/>
            <a:r>
              <a:rPr lang="en-US" sz="4400" dirty="0"/>
              <a:t>Neither I nor my immediate family members have a financial relationship with a commercial organization that may have a direct or indirect interest in the content</a:t>
            </a:r>
            <a:endParaRPr sz="4400" dirty="0"/>
          </a:p>
        </p:txBody>
      </p:sp>
    </p:spTree>
    <p:extLst>
      <p:ext uri="{BB962C8B-B14F-4D97-AF65-F5344CB8AC3E}">
        <p14:creationId xmlns:p14="http://schemas.microsoft.com/office/powerpoint/2010/main" val="302379969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extBox 1"/>
          <p:cNvSpPr txBox="1"/>
          <p:nvPr/>
        </p:nvSpPr>
        <p:spPr>
          <a:xfrm>
            <a:off x="2111734" y="562509"/>
            <a:ext cx="13116794" cy="14884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86700" tIns="86700" rIns="86700" bIns="86700">
            <a:spAutoFit/>
          </a:bodyPr>
          <a:lstStyle>
            <a:lvl1pPr defTabSz="650240">
              <a:defRPr sz="6400" b="0">
                <a:solidFill>
                  <a:srgbClr val="FFFF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sz="8534" dirty="0"/>
              <a:t>Results</a:t>
            </a:r>
            <a:endParaRPr sz="8534" dirty="0"/>
          </a:p>
        </p:txBody>
      </p:sp>
      <p:sp>
        <p:nvSpPr>
          <p:cNvPr id="132" name="TextBox 4"/>
          <p:cNvSpPr txBox="1"/>
          <p:nvPr/>
        </p:nvSpPr>
        <p:spPr>
          <a:xfrm>
            <a:off x="562911" y="1939353"/>
            <a:ext cx="15303278" cy="7906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86700" tIns="86700" rIns="86700" bIns="86700">
            <a:spAutoFit/>
          </a:bodyPr>
          <a:lstStyle/>
          <a:p>
            <a:pPr marL="685800" indent="-685800" algn="l" defTabSz="867030">
              <a:buSzPct val="100000"/>
              <a:buFont typeface="Arial" panose="020B0604020202020204" pitchFamily="34" charset="0"/>
              <a:buChar char="•"/>
              <a:defRPr sz="3800" b="0">
                <a:solidFill>
                  <a:srgbClr val="FFFF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  <a:r>
              <a:rPr lang="en-US" sz="4000" dirty="0"/>
              <a:t>28 year old presents with right lower quadrant abdominal pain</a:t>
            </a:r>
          </a:p>
        </p:txBody>
      </p:sp>
      <p:sp>
        <p:nvSpPr>
          <p:cNvPr id="8" name="TextBox 4">
            <a:extLst>
              <a:ext uri="{FF2B5EF4-FFF2-40B4-BE49-F238E27FC236}">
                <a16:creationId xmlns:a16="http://schemas.microsoft.com/office/drawing/2014/main" id="{097D0925-390B-492E-962D-3BE88FB80AF7}"/>
              </a:ext>
            </a:extLst>
          </p:cNvPr>
          <p:cNvSpPr txBox="1"/>
          <p:nvPr/>
        </p:nvSpPr>
        <p:spPr>
          <a:xfrm>
            <a:off x="950837" y="7374549"/>
            <a:ext cx="9031032" cy="10368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86700" tIns="86700" rIns="86700" bIns="86700">
            <a:spAutoFit/>
          </a:bodyPr>
          <a:lstStyle/>
          <a:p>
            <a:pPr algn="l" defTabSz="867030">
              <a:buSzPct val="100000"/>
              <a:defRPr sz="3800" b="0">
                <a:solidFill>
                  <a:srgbClr val="FFFF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  <a:r>
              <a:rPr lang="en-US" sz="2800" dirty="0"/>
              <a:t>T2 SPACE: Right ovary (RO) </a:t>
            </a:r>
            <a:r>
              <a:rPr lang="en-US" sz="2800" dirty="0">
                <a:solidFill>
                  <a:srgbClr val="FF0000"/>
                </a:solidFill>
              </a:rPr>
              <a:t>hemorrhagic cyst</a:t>
            </a:r>
            <a:r>
              <a:rPr lang="en-US" sz="2800" dirty="0"/>
              <a:t>, </a:t>
            </a:r>
            <a:r>
              <a:rPr lang="en-US" sz="28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normal ovarian stroma</a:t>
            </a:r>
            <a:r>
              <a:rPr lang="en-US" sz="2800" dirty="0"/>
              <a:t> </a:t>
            </a:r>
          </a:p>
        </p:txBody>
      </p:sp>
      <p:sp>
        <p:nvSpPr>
          <p:cNvPr id="9" name="TextBox 4">
            <a:extLst>
              <a:ext uri="{FF2B5EF4-FFF2-40B4-BE49-F238E27FC236}">
                <a16:creationId xmlns:a16="http://schemas.microsoft.com/office/drawing/2014/main" id="{B01FBFFB-A162-401E-9338-6C59ABBDAA6B}"/>
              </a:ext>
            </a:extLst>
          </p:cNvPr>
          <p:cNvSpPr txBox="1"/>
          <p:nvPr/>
        </p:nvSpPr>
        <p:spPr>
          <a:xfrm>
            <a:off x="10712402" y="7410030"/>
            <a:ext cx="6314699" cy="10368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86700" tIns="86700" rIns="86700" bIns="86700">
            <a:spAutoFit/>
          </a:bodyPr>
          <a:lstStyle/>
          <a:p>
            <a:pPr algn="l" defTabSz="867030">
              <a:buSzPct val="100000"/>
              <a:defRPr sz="3800" b="0">
                <a:solidFill>
                  <a:srgbClr val="FFFF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  <a:r>
              <a:rPr lang="en-US" sz="2800" dirty="0"/>
              <a:t>PreT1: RO cyst with intrinsic hyperintense signal, </a:t>
            </a:r>
            <a:r>
              <a:rPr lang="en-US" sz="2800" dirty="0">
                <a:solidFill>
                  <a:srgbClr val="FF0000"/>
                </a:solidFill>
              </a:rPr>
              <a:t>hemorrhagic cyst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866A53-670D-409B-8DB5-FDE7F80B68D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576" r="15067" b="17551"/>
          <a:stretch/>
        </p:blipFill>
        <p:spPr>
          <a:xfrm>
            <a:off x="400870" y="2735399"/>
            <a:ext cx="5730580" cy="430964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0937200-9057-4DDD-A554-92727E0BAC4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106" t="12612" r="14177" b="17766"/>
          <a:stretch/>
        </p:blipFill>
        <p:spPr>
          <a:xfrm>
            <a:off x="6065712" y="2714704"/>
            <a:ext cx="4784867" cy="451904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86F5403-F87E-4F04-8BD4-9604FA7825B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7636" t="23082" r="20777" b="17178"/>
          <a:stretch/>
        </p:blipFill>
        <p:spPr>
          <a:xfrm>
            <a:off x="10935423" y="2903218"/>
            <a:ext cx="5868659" cy="4269570"/>
          </a:xfrm>
          <a:prstGeom prst="rect">
            <a:avLst/>
          </a:prstGeom>
        </p:spPr>
      </p:pic>
      <p:sp>
        <p:nvSpPr>
          <p:cNvPr id="10" name="Arrow: Right 9">
            <a:extLst>
              <a:ext uri="{FF2B5EF4-FFF2-40B4-BE49-F238E27FC236}">
                <a16:creationId xmlns:a16="http://schemas.microsoft.com/office/drawing/2014/main" id="{F673D26F-403A-4BE5-ACE2-2950A61C1FDD}"/>
              </a:ext>
            </a:extLst>
          </p:cNvPr>
          <p:cNvSpPr/>
          <p:nvPr/>
        </p:nvSpPr>
        <p:spPr>
          <a:xfrm rot="18137196">
            <a:off x="1518045" y="5676250"/>
            <a:ext cx="1361109" cy="268876"/>
          </a:xfrm>
          <a:prstGeom prst="rightArrow">
            <a:avLst/>
          </a:prstGeom>
          <a:solidFill>
            <a:srgbClr val="FF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3" name="TextBox 4">
            <a:extLst>
              <a:ext uri="{FF2B5EF4-FFF2-40B4-BE49-F238E27FC236}">
                <a16:creationId xmlns:a16="http://schemas.microsoft.com/office/drawing/2014/main" id="{0531819F-2761-4FD4-8923-63B63ED5E31A}"/>
              </a:ext>
            </a:extLst>
          </p:cNvPr>
          <p:cNvSpPr txBox="1"/>
          <p:nvPr/>
        </p:nvSpPr>
        <p:spPr>
          <a:xfrm>
            <a:off x="418580" y="8595472"/>
            <a:ext cx="15303278" cy="7906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86700" tIns="86700" rIns="86700" bIns="86700">
            <a:spAutoFit/>
          </a:bodyPr>
          <a:lstStyle/>
          <a:p>
            <a:pPr marL="685800" indent="-685800" algn="l" defTabSz="867030">
              <a:buSzPct val="100000"/>
              <a:buFont typeface="Arial" panose="020B0604020202020204" pitchFamily="34" charset="0"/>
              <a:buChar char="•"/>
              <a:defRPr sz="3800" b="0">
                <a:solidFill>
                  <a:srgbClr val="FFFF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  <a:r>
              <a:rPr lang="en-US" sz="4000" dirty="0"/>
              <a:t>No torsion and hemorrhagic cyst confirmed on surgery</a:t>
            </a: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7E0EF67F-E66D-4267-9F99-5905D4B6ED6C}"/>
              </a:ext>
            </a:extLst>
          </p:cNvPr>
          <p:cNvSpPr/>
          <p:nvPr/>
        </p:nvSpPr>
        <p:spPr>
          <a:xfrm rot="2558404">
            <a:off x="6220697" y="3874908"/>
            <a:ext cx="1361109" cy="268876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903F66F5-2E71-4B39-96C1-63FDBAA24934}"/>
              </a:ext>
            </a:extLst>
          </p:cNvPr>
          <p:cNvSpPr/>
          <p:nvPr/>
        </p:nvSpPr>
        <p:spPr>
          <a:xfrm rot="18137196">
            <a:off x="11971690" y="6057336"/>
            <a:ext cx="1361109" cy="268876"/>
          </a:xfrm>
          <a:prstGeom prst="rightArrow">
            <a:avLst/>
          </a:prstGeom>
          <a:solidFill>
            <a:srgbClr val="FF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882016456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extBox 1"/>
          <p:cNvSpPr txBox="1"/>
          <p:nvPr/>
        </p:nvSpPr>
        <p:spPr>
          <a:xfrm>
            <a:off x="2111734" y="562509"/>
            <a:ext cx="13116794" cy="14884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86700" tIns="86700" rIns="86700" bIns="86700">
            <a:spAutoFit/>
          </a:bodyPr>
          <a:lstStyle>
            <a:lvl1pPr defTabSz="650240">
              <a:defRPr sz="6400" b="0">
                <a:solidFill>
                  <a:srgbClr val="FFFF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sz="8534" dirty="0"/>
              <a:t>Discussion</a:t>
            </a:r>
            <a:endParaRPr sz="8534" dirty="0"/>
          </a:p>
        </p:txBody>
      </p:sp>
      <p:sp>
        <p:nvSpPr>
          <p:cNvPr id="132" name="TextBox 4"/>
          <p:cNvSpPr txBox="1"/>
          <p:nvPr/>
        </p:nvSpPr>
        <p:spPr>
          <a:xfrm>
            <a:off x="663822" y="2101737"/>
            <a:ext cx="16292980" cy="65460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86700" tIns="86700" rIns="86700" bIns="86700">
            <a:spAutoFit/>
          </a:bodyPr>
          <a:lstStyle/>
          <a:p>
            <a:pPr marL="685800" lvl="2" indent="-685800" algn="l" defTabSz="867030">
              <a:buSzPct val="100000"/>
              <a:buFont typeface="Arial" panose="020B0604020202020204" pitchFamily="34" charset="0"/>
              <a:buChar char="•"/>
              <a:defRPr sz="3800" b="0">
                <a:solidFill>
                  <a:srgbClr val="FFFF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  <a:r>
              <a:rPr lang="en-US" sz="4000" dirty="0"/>
              <a:t>US is first line for evaluation of </a:t>
            </a:r>
            <a:r>
              <a:rPr lang="en-US" sz="4000" dirty="0" err="1"/>
              <a:t>OvT</a:t>
            </a:r>
            <a:r>
              <a:rPr lang="en-US" sz="4000" dirty="0"/>
              <a:t>; however sensitivity is 51%</a:t>
            </a:r>
            <a:r>
              <a:rPr lang="en-US" sz="4000" baseline="30000" dirty="0"/>
              <a:t>(5)</a:t>
            </a:r>
            <a:r>
              <a:rPr lang="en-US" sz="4000" dirty="0"/>
              <a:t> </a:t>
            </a:r>
          </a:p>
          <a:p>
            <a:pPr marL="692150" lvl="2" indent="-685800" algn="l" defTabSz="867030">
              <a:buSzPct val="100000"/>
              <a:buFont typeface="Arial" panose="020B0604020202020204" pitchFamily="34" charset="0"/>
              <a:buChar char="•"/>
              <a:defRPr sz="3800" b="0">
                <a:solidFill>
                  <a:srgbClr val="FFFF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  <a:r>
              <a:rPr lang="en-US" sz="4000" dirty="0"/>
              <a:t>Exquisite soft tissue details of MR imaging merits evaluation of ovarian stromal edema and twisted pedicle.</a:t>
            </a:r>
          </a:p>
          <a:p>
            <a:pPr marL="625475" lvl="2" indent="0" algn="l" defTabSz="867030">
              <a:buSzPct val="100000"/>
              <a:defRPr sz="3800" b="0">
                <a:solidFill>
                  <a:srgbClr val="FFFF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  <a:endParaRPr lang="en-US" sz="4200" dirty="0"/>
          </a:p>
          <a:p>
            <a:pPr marL="685800" indent="-685800" algn="l" defTabSz="867030">
              <a:buSzPct val="100000"/>
              <a:buFont typeface="Arial" panose="020B0604020202020204" pitchFamily="34" charset="0"/>
              <a:buChar char="•"/>
              <a:defRPr sz="3800" b="0">
                <a:solidFill>
                  <a:srgbClr val="FFFF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  <a:r>
              <a:rPr lang="en-US" sz="4200" dirty="0"/>
              <a:t>High clinical value of MR imaging</a:t>
            </a:r>
          </a:p>
          <a:p>
            <a:pPr marL="1311275" lvl="2" indent="-685800" algn="l" defTabSz="867030">
              <a:buSzPct val="100000"/>
              <a:buFont typeface="Arial" panose="020B0604020202020204" pitchFamily="34" charset="0"/>
              <a:buChar char="•"/>
              <a:defRPr sz="3800" b="0">
                <a:solidFill>
                  <a:srgbClr val="FFFF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  <a:r>
              <a:rPr lang="en-US" sz="4200" dirty="0"/>
              <a:t>Exceedingly high sensitivity of MR favors increased utilization of this modality despite challenges of availability and expertise</a:t>
            </a:r>
          </a:p>
          <a:p>
            <a:pPr marL="1311275" lvl="2" indent="-685800" algn="l" defTabSz="867030">
              <a:buSzPct val="100000"/>
              <a:buFont typeface="Arial" panose="020B0604020202020204" pitchFamily="34" charset="0"/>
              <a:buChar char="•"/>
              <a:defRPr sz="3800" b="0">
                <a:solidFill>
                  <a:srgbClr val="FFFF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  <a:r>
              <a:rPr lang="en-US" sz="4200" dirty="0"/>
              <a:t>High NPV emphasizes role of MR in excluding torsion in a noninvasive/nonoperative way. Thereby, reducing overall diagnostic laparoscopies and healthcare costs. </a:t>
            </a:r>
          </a:p>
        </p:txBody>
      </p:sp>
    </p:spTree>
    <p:extLst>
      <p:ext uri="{BB962C8B-B14F-4D97-AF65-F5344CB8AC3E}">
        <p14:creationId xmlns:p14="http://schemas.microsoft.com/office/powerpoint/2010/main" val="1658610661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extBox 1"/>
          <p:cNvSpPr txBox="1"/>
          <p:nvPr/>
        </p:nvSpPr>
        <p:spPr>
          <a:xfrm>
            <a:off x="2111734" y="562509"/>
            <a:ext cx="13116794" cy="14884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86700" tIns="86700" rIns="86700" bIns="86700">
            <a:spAutoFit/>
          </a:bodyPr>
          <a:lstStyle>
            <a:lvl1pPr defTabSz="650240">
              <a:defRPr sz="6400" b="0">
                <a:solidFill>
                  <a:srgbClr val="FFFF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sz="8534" dirty="0"/>
              <a:t>Conclusion</a:t>
            </a:r>
            <a:endParaRPr sz="8534" dirty="0"/>
          </a:p>
        </p:txBody>
      </p:sp>
      <p:sp>
        <p:nvSpPr>
          <p:cNvPr id="132" name="TextBox 4"/>
          <p:cNvSpPr txBox="1"/>
          <p:nvPr/>
        </p:nvSpPr>
        <p:spPr>
          <a:xfrm>
            <a:off x="1047283" y="2308216"/>
            <a:ext cx="15245696" cy="55919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86700" tIns="86700" rIns="86700" bIns="86700">
            <a:spAutoFit/>
          </a:bodyPr>
          <a:lstStyle/>
          <a:p>
            <a:pPr marL="685800" indent="-685800" algn="l" defTabSz="867030">
              <a:buSzPct val="100000"/>
              <a:buFont typeface="Arial" panose="020B0604020202020204" pitchFamily="34" charset="0"/>
              <a:buChar char="•"/>
              <a:defRPr sz="3800" b="0">
                <a:solidFill>
                  <a:srgbClr val="FFFF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  <a:r>
              <a:rPr lang="en-US" sz="4400" dirty="0"/>
              <a:t>MR imaging is a highly sensitive and specific test in the evaluation of patients with pelvic pain and suspected ovarian torsion. </a:t>
            </a:r>
          </a:p>
          <a:p>
            <a:pPr marL="685800" indent="-685800" algn="l" defTabSz="867030">
              <a:buSzPct val="100000"/>
              <a:buFont typeface="Arial" panose="020B0604020202020204" pitchFamily="34" charset="0"/>
              <a:buChar char="•"/>
              <a:defRPr sz="3800" b="0">
                <a:solidFill>
                  <a:srgbClr val="FFFF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  <a:endParaRPr lang="en-US" sz="4400" dirty="0"/>
          </a:p>
          <a:p>
            <a:pPr marL="685800" indent="-685800" algn="l" defTabSz="867030">
              <a:buSzPct val="100000"/>
              <a:buFont typeface="Arial" panose="020B0604020202020204" pitchFamily="34" charset="0"/>
              <a:buChar char="•"/>
              <a:defRPr sz="3800" b="0">
                <a:solidFill>
                  <a:srgbClr val="FFFF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  <a:r>
              <a:rPr lang="en-US" sz="4400" dirty="0"/>
              <a:t>High negative predictive value of MR in excluding ovarian torsion can save health care costs by avoid diagnostic laparoscopy performed in patients with clinically suspected torsion</a:t>
            </a:r>
          </a:p>
        </p:txBody>
      </p:sp>
    </p:spTree>
    <p:extLst>
      <p:ext uri="{BB962C8B-B14F-4D97-AF65-F5344CB8AC3E}">
        <p14:creationId xmlns:p14="http://schemas.microsoft.com/office/powerpoint/2010/main" val="182918301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extBox 1"/>
          <p:cNvSpPr txBox="1"/>
          <p:nvPr/>
        </p:nvSpPr>
        <p:spPr>
          <a:xfrm>
            <a:off x="2111734" y="562509"/>
            <a:ext cx="13116794" cy="14884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86700" tIns="86700" rIns="86700" bIns="86700">
            <a:spAutoFit/>
          </a:bodyPr>
          <a:lstStyle>
            <a:lvl1pPr defTabSz="650240">
              <a:defRPr sz="6400" b="0">
                <a:solidFill>
                  <a:srgbClr val="FFFF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sz="8534" dirty="0"/>
              <a:t>References</a:t>
            </a:r>
            <a:endParaRPr sz="8534" dirty="0"/>
          </a:p>
        </p:txBody>
      </p:sp>
      <p:sp>
        <p:nvSpPr>
          <p:cNvPr id="132" name="TextBox 4"/>
          <p:cNvSpPr txBox="1"/>
          <p:nvPr/>
        </p:nvSpPr>
        <p:spPr>
          <a:xfrm>
            <a:off x="1047283" y="2308216"/>
            <a:ext cx="15245696" cy="82080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86700" tIns="86700" rIns="86700" bIns="86700">
            <a:spAutoFit/>
          </a:bodyPr>
          <a:lstStyle/>
          <a:p>
            <a:pPr marL="742950" indent="-742950" algn="l" defTabSz="867030">
              <a:buSzPct val="100000"/>
              <a:buFont typeface="+mj-lt"/>
              <a:buAutoNum type="arabicPeriod"/>
              <a:defRPr sz="3800" b="0">
                <a:solidFill>
                  <a:srgbClr val="FFFF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  <a:r>
              <a:rPr lang="en-US" sz="2900" dirty="0" err="1"/>
              <a:t>Shung</a:t>
            </a:r>
            <a:r>
              <a:rPr lang="en-US" sz="2900" dirty="0"/>
              <a:t> RE et al. US emergency department visits for adults with abdominal and pelvic pain (2007-2013): Trends in demographics, resource utilization and medication usage. The American Journal of Emergency Medicine. 2017; 35(12):1966-1969.</a:t>
            </a:r>
          </a:p>
          <a:p>
            <a:pPr marL="742950" indent="-742950" algn="l" defTabSz="867030">
              <a:buSzPct val="100000"/>
              <a:buFont typeface="+mj-lt"/>
              <a:buAutoNum type="arabicPeriod"/>
              <a:defRPr sz="3800" b="0">
                <a:solidFill>
                  <a:srgbClr val="FFFF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  <a:r>
              <a:rPr lang="en-US" sz="2900" dirty="0"/>
              <a:t>Hibbard LT. Adnexal torsion. American Journal Obstetrics Gynecology. 1985; 152(4):456-461.</a:t>
            </a:r>
          </a:p>
          <a:p>
            <a:pPr marL="742950" indent="-742950" algn="l" defTabSz="867030">
              <a:buSzPct val="100000"/>
              <a:buFont typeface="+mj-lt"/>
              <a:buAutoNum type="arabicPeriod"/>
              <a:defRPr sz="3800" b="0">
                <a:solidFill>
                  <a:srgbClr val="FFFF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  <a:r>
              <a:rPr lang="en-US" sz="2900" dirty="0"/>
              <a:t>Bhosale PR et al. American College of Radiology ACR Appropriateness Criteria Acute Pelvic Pain in the Reproductive Age. 2015.</a:t>
            </a:r>
          </a:p>
          <a:p>
            <a:pPr marL="742950" indent="-742950" algn="l" defTabSz="867030">
              <a:buSzPct val="100000"/>
              <a:buFont typeface="+mj-lt"/>
              <a:buAutoNum type="arabicPeriod"/>
              <a:defRPr sz="3800" b="0">
                <a:solidFill>
                  <a:srgbClr val="FFFF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  <a:r>
              <a:rPr lang="en-US" sz="2900" dirty="0" err="1"/>
              <a:t>Changa</a:t>
            </a:r>
            <a:r>
              <a:rPr lang="en-US" sz="2900" dirty="0"/>
              <a:t> KH et al. Conservative therapy of adnexal torsion employing color doppler sonography. The Journal of the American Association of Gynecologic Laparoscopists. 1998; 5(1):13-17.</a:t>
            </a:r>
          </a:p>
          <a:p>
            <a:pPr marL="742950" indent="-742950" algn="l" defTabSz="867030">
              <a:buSzPct val="100000"/>
              <a:buFont typeface="+mj-lt"/>
              <a:buAutoNum type="arabicPeriod"/>
              <a:defRPr sz="3800" b="0">
                <a:solidFill>
                  <a:srgbClr val="FFFF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  <a:r>
              <a:rPr lang="en-US" sz="2900" dirty="0" err="1"/>
              <a:t>Oltmann</a:t>
            </a:r>
            <a:r>
              <a:rPr lang="en-US" sz="2900" dirty="0"/>
              <a:t> SC et al. Cannot exclude torsion – a 15 year review. Journal of Pediatric Surgery. 2009; 44:1212-1217.</a:t>
            </a:r>
          </a:p>
          <a:p>
            <a:pPr marL="742950" indent="-742950" algn="l" defTabSz="867030">
              <a:buSzPct val="100000"/>
              <a:buFont typeface="+mj-lt"/>
              <a:buAutoNum type="arabicPeriod"/>
              <a:defRPr sz="3800" b="0">
                <a:solidFill>
                  <a:srgbClr val="FFFF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  <a:r>
              <a:rPr lang="en-US" sz="2900" dirty="0" err="1"/>
              <a:t>Petkovska</a:t>
            </a:r>
            <a:r>
              <a:rPr lang="en-US" sz="2900" dirty="0"/>
              <a:t> I et al. MRI of ovarian torsion: Correlation of imaging features with the presence of perifollicular hemorrhage and ovarian viability. European Journal of Radiology. 2016;85:2064-2071</a:t>
            </a:r>
          </a:p>
          <a:p>
            <a:pPr marL="742950" indent="-742950" algn="l" defTabSz="867030">
              <a:buSzPct val="100000"/>
              <a:buFont typeface="+mj-lt"/>
              <a:buAutoNum type="arabicPeriod"/>
              <a:defRPr sz="3800" b="0">
                <a:solidFill>
                  <a:srgbClr val="FFFF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  <a:endParaRPr lang="en-US" sz="2900" dirty="0"/>
          </a:p>
          <a:p>
            <a:pPr marL="742950" indent="-742950" algn="l" defTabSz="867030">
              <a:buSzPct val="100000"/>
              <a:buFont typeface="+mj-lt"/>
              <a:buAutoNum type="arabicPeriod"/>
              <a:defRPr sz="3800" b="0">
                <a:solidFill>
                  <a:srgbClr val="FFFF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  <a:endParaRPr lang="en-US" sz="2900" dirty="0"/>
          </a:p>
          <a:p>
            <a:pPr marL="742950" indent="-742950" algn="l" defTabSz="867030">
              <a:buSzPct val="100000"/>
              <a:buFont typeface="+mj-lt"/>
              <a:buAutoNum type="arabicPeriod"/>
              <a:defRPr sz="3800" b="0">
                <a:solidFill>
                  <a:srgbClr val="FFFF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  <a:endParaRPr lang="en-US" sz="2900" dirty="0"/>
          </a:p>
        </p:txBody>
      </p:sp>
    </p:spTree>
    <p:extLst>
      <p:ext uri="{BB962C8B-B14F-4D97-AF65-F5344CB8AC3E}">
        <p14:creationId xmlns:p14="http://schemas.microsoft.com/office/powerpoint/2010/main" val="844482563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Title 1"/>
          <p:cNvSpPr txBox="1">
            <a:spLocks noGrp="1"/>
          </p:cNvSpPr>
          <p:nvPr>
            <p:ph type="title"/>
          </p:nvPr>
        </p:nvSpPr>
        <p:spPr>
          <a:xfrm>
            <a:off x="2956824" y="931261"/>
            <a:ext cx="11216641" cy="141393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1207008">
              <a:defRPr sz="12672" spc="-528">
                <a:solidFill>
                  <a:srgbClr val="FFFF00"/>
                </a:solidFill>
                <a:effectLst>
                  <a:outerShdw blurRad="44704" dist="33528" dir="2700000" rotWithShape="0">
                    <a:srgbClr val="000000">
                      <a:alpha val="40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9600" dirty="0"/>
              <a:t>QUESTIONS</a:t>
            </a:r>
          </a:p>
        </p:txBody>
      </p:sp>
      <p:pic>
        <p:nvPicPr>
          <p:cNvPr id="160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45792" y="3252815"/>
            <a:ext cx="9438703" cy="629247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1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689274" y="8596642"/>
            <a:ext cx="2633126" cy="451393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BE5B79B-899E-4F29-BF38-8F76D8BAD70A}"/>
              </a:ext>
            </a:extLst>
          </p:cNvPr>
          <p:cNvSpPr txBox="1"/>
          <p:nvPr/>
        </p:nvSpPr>
        <p:spPr>
          <a:xfrm>
            <a:off x="1047283" y="2345195"/>
            <a:ext cx="15245696" cy="8522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86700" tIns="86700" rIns="86700" bIns="86700">
            <a:spAutoFit/>
          </a:bodyPr>
          <a:lstStyle/>
          <a:p>
            <a:pPr marL="685800" indent="-685800" algn="l" defTabSz="867030">
              <a:buSzPct val="100000"/>
              <a:buFont typeface="Arial" panose="020B0604020202020204" pitchFamily="34" charset="0"/>
              <a:buChar char="•"/>
              <a:defRPr sz="3800" b="0">
                <a:solidFill>
                  <a:srgbClr val="FFFF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  <a:r>
              <a:rPr lang="en-US" sz="4400" dirty="0"/>
              <a:t>Contact: Cory Spicer, cspicer@radiology.arizona.edu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extBox 1"/>
          <p:cNvSpPr txBox="1"/>
          <p:nvPr/>
        </p:nvSpPr>
        <p:spPr>
          <a:xfrm>
            <a:off x="2111734" y="562509"/>
            <a:ext cx="13116794" cy="14884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86700" tIns="86700" rIns="86700" bIns="86700">
            <a:spAutoFit/>
          </a:bodyPr>
          <a:lstStyle>
            <a:lvl1pPr defTabSz="650240">
              <a:defRPr sz="6400" b="0">
                <a:solidFill>
                  <a:srgbClr val="FFFF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8534" dirty="0"/>
              <a:t>Objectives</a:t>
            </a:r>
          </a:p>
        </p:txBody>
      </p:sp>
      <p:sp>
        <p:nvSpPr>
          <p:cNvPr id="132" name="TextBox 4"/>
          <p:cNvSpPr txBox="1"/>
          <p:nvPr/>
        </p:nvSpPr>
        <p:spPr>
          <a:xfrm>
            <a:off x="1047283" y="2839841"/>
            <a:ext cx="15245696" cy="48536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86700" tIns="86700" rIns="86700" bIns="86700">
            <a:spAutoFit/>
          </a:bodyPr>
          <a:lstStyle/>
          <a:p>
            <a:pPr marL="685800" indent="-685800" algn="l" defTabSz="867030">
              <a:buSzPct val="100000"/>
              <a:buFont typeface="Arial" panose="020B0604020202020204" pitchFamily="34" charset="0"/>
              <a:buChar char="•"/>
              <a:defRPr sz="3800" b="0">
                <a:solidFill>
                  <a:srgbClr val="FFFF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  <a:r>
              <a:rPr lang="en-US" sz="5067" dirty="0"/>
              <a:t>Background of Ovarian Torsion (</a:t>
            </a:r>
            <a:r>
              <a:rPr lang="en-US" sz="5067" dirty="0" err="1"/>
              <a:t>OvT</a:t>
            </a:r>
            <a:r>
              <a:rPr lang="en-US" sz="5067" dirty="0"/>
              <a:t>)</a:t>
            </a:r>
          </a:p>
          <a:p>
            <a:pPr marL="685800" indent="-685800" algn="l" defTabSz="867030">
              <a:buSzPct val="100000"/>
              <a:buFont typeface="Arial" panose="020B0604020202020204" pitchFamily="34" charset="0"/>
              <a:buChar char="•"/>
              <a:defRPr sz="3800" b="0">
                <a:solidFill>
                  <a:srgbClr val="FFFF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  <a:r>
              <a:rPr lang="en-US" sz="5067" dirty="0"/>
              <a:t>Purpose of Study</a:t>
            </a:r>
          </a:p>
          <a:p>
            <a:pPr marL="685800" indent="-685800" algn="l" defTabSz="867030">
              <a:buSzPct val="100000"/>
              <a:buFont typeface="Arial" panose="020B0604020202020204" pitchFamily="34" charset="0"/>
              <a:buChar char="•"/>
              <a:defRPr sz="3800" b="0">
                <a:solidFill>
                  <a:srgbClr val="FFFF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  <a:r>
              <a:rPr lang="en-US" sz="5067" dirty="0"/>
              <a:t>Materials and Methods</a:t>
            </a:r>
          </a:p>
          <a:p>
            <a:pPr marL="685800" indent="-685800" algn="l" defTabSz="867030">
              <a:buSzPct val="100000"/>
              <a:buFont typeface="Arial" panose="020B0604020202020204" pitchFamily="34" charset="0"/>
              <a:buChar char="•"/>
              <a:defRPr sz="3800" b="0">
                <a:solidFill>
                  <a:srgbClr val="FFFF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  <a:r>
              <a:rPr lang="en-US" sz="5067" dirty="0"/>
              <a:t>Results</a:t>
            </a:r>
          </a:p>
          <a:p>
            <a:pPr marL="685800" indent="-685800" algn="l" defTabSz="867030">
              <a:buSzPct val="100000"/>
              <a:buFont typeface="Arial" panose="020B0604020202020204" pitchFamily="34" charset="0"/>
              <a:buChar char="•"/>
              <a:defRPr sz="3800" b="0">
                <a:solidFill>
                  <a:srgbClr val="FFFF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  <a:r>
              <a:rPr lang="en-US" sz="5067" dirty="0"/>
              <a:t>Discussion</a:t>
            </a:r>
          </a:p>
          <a:p>
            <a:pPr marL="685800" indent="-685800" algn="l" defTabSz="867030">
              <a:buSzPct val="100000"/>
              <a:buFont typeface="Arial" panose="020B0604020202020204" pitchFamily="34" charset="0"/>
              <a:buChar char="•"/>
              <a:defRPr sz="3800" b="0">
                <a:solidFill>
                  <a:srgbClr val="FFFF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  <a:r>
              <a:rPr lang="en-US" sz="5067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3682449822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extBox 1"/>
          <p:cNvSpPr txBox="1"/>
          <p:nvPr/>
        </p:nvSpPr>
        <p:spPr>
          <a:xfrm>
            <a:off x="2111734" y="562509"/>
            <a:ext cx="13116794" cy="14884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86700" tIns="86700" rIns="86700" bIns="86700">
            <a:spAutoFit/>
          </a:bodyPr>
          <a:lstStyle>
            <a:lvl1pPr defTabSz="650240">
              <a:defRPr sz="6400" b="0">
                <a:solidFill>
                  <a:srgbClr val="FFFF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sz="8534" dirty="0"/>
              <a:t>Background</a:t>
            </a:r>
            <a:endParaRPr sz="8534" dirty="0"/>
          </a:p>
        </p:txBody>
      </p:sp>
      <p:sp>
        <p:nvSpPr>
          <p:cNvPr id="132" name="TextBox 4"/>
          <p:cNvSpPr txBox="1"/>
          <p:nvPr/>
        </p:nvSpPr>
        <p:spPr>
          <a:xfrm>
            <a:off x="1047283" y="2308216"/>
            <a:ext cx="15245696" cy="6269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86700" tIns="86700" rIns="86700" bIns="86700">
            <a:spAutoFit/>
          </a:bodyPr>
          <a:lstStyle/>
          <a:p>
            <a:pPr marL="685800" indent="-685800" algn="l" defTabSz="867030">
              <a:buSzPct val="100000"/>
              <a:buFont typeface="Arial" panose="020B0604020202020204" pitchFamily="34" charset="0"/>
              <a:buChar char="•"/>
              <a:defRPr sz="3800" b="0">
                <a:solidFill>
                  <a:srgbClr val="FFFF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  <a:r>
              <a:rPr lang="en-US" sz="4400" dirty="0"/>
              <a:t>Abdominal and Pelvic Pain</a:t>
            </a:r>
            <a:r>
              <a:rPr lang="en-US" sz="4400" baseline="30000" dirty="0"/>
              <a:t>(1)</a:t>
            </a:r>
          </a:p>
          <a:p>
            <a:pPr marL="1311275" lvl="2" indent="-685800" algn="l" defTabSz="867030">
              <a:buSzPct val="100000"/>
              <a:buFont typeface="Arial" panose="020B0604020202020204" pitchFamily="34" charset="0"/>
              <a:buChar char="•"/>
              <a:defRPr sz="3800" b="0">
                <a:solidFill>
                  <a:srgbClr val="FFFF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  <a:r>
              <a:rPr lang="en-US" sz="4400" dirty="0"/>
              <a:t>Nearly 23 million emergency department (ED) visits yearly</a:t>
            </a:r>
          </a:p>
          <a:p>
            <a:pPr marL="625475" lvl="2" indent="0" algn="l" defTabSz="867030">
              <a:buSzPct val="100000"/>
              <a:defRPr sz="3800" b="0">
                <a:solidFill>
                  <a:srgbClr val="FFFF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  <a:endParaRPr lang="en-US" sz="4400" dirty="0"/>
          </a:p>
          <a:p>
            <a:pPr marL="685800" indent="-685800" algn="l" defTabSz="867030">
              <a:buSzPct val="100000"/>
              <a:buFont typeface="Arial" panose="020B0604020202020204" pitchFamily="34" charset="0"/>
              <a:buChar char="•"/>
              <a:defRPr sz="3800" b="0">
                <a:solidFill>
                  <a:srgbClr val="FFFF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  <a:r>
              <a:rPr lang="en-US" sz="4400" dirty="0"/>
              <a:t>Ovarian Torsion Incidence</a:t>
            </a:r>
            <a:r>
              <a:rPr lang="en-US" sz="4400" baseline="30000" dirty="0"/>
              <a:t>(2)</a:t>
            </a:r>
          </a:p>
          <a:p>
            <a:pPr marL="1311275" lvl="2" indent="-685800" algn="l" defTabSz="867030">
              <a:buSzPct val="100000"/>
              <a:buFont typeface="Arial" panose="020B0604020202020204" pitchFamily="34" charset="0"/>
              <a:buChar char="•"/>
              <a:defRPr sz="3800" b="0">
                <a:solidFill>
                  <a:srgbClr val="FFFF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  <a:r>
              <a:rPr lang="en-US" sz="4400" dirty="0"/>
              <a:t>Uncommon cause of gynecological emergency with 2-3% incidence rate of gynecological emergencies. </a:t>
            </a:r>
          </a:p>
          <a:p>
            <a:pPr marL="1311275" lvl="2" indent="-685800" algn="l" defTabSz="867030">
              <a:buSzPct val="100000"/>
              <a:buFont typeface="Arial" panose="020B0604020202020204" pitchFamily="34" charset="0"/>
              <a:buChar char="•"/>
              <a:defRPr sz="3800" b="0">
                <a:solidFill>
                  <a:srgbClr val="FFFF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  <a:r>
              <a:rPr lang="en-US" sz="4400" dirty="0"/>
              <a:t>Imaging plays an important role evaluating these patients.</a:t>
            </a:r>
          </a:p>
        </p:txBody>
      </p:sp>
    </p:spTree>
    <p:extLst>
      <p:ext uri="{BB962C8B-B14F-4D97-AF65-F5344CB8AC3E}">
        <p14:creationId xmlns:p14="http://schemas.microsoft.com/office/powerpoint/2010/main" val="2841369783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extBox 1"/>
          <p:cNvSpPr txBox="1"/>
          <p:nvPr/>
        </p:nvSpPr>
        <p:spPr>
          <a:xfrm>
            <a:off x="2111734" y="562509"/>
            <a:ext cx="13116794" cy="14884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86700" tIns="86700" rIns="86700" bIns="86700">
            <a:spAutoFit/>
          </a:bodyPr>
          <a:lstStyle>
            <a:lvl1pPr defTabSz="650240">
              <a:defRPr sz="6400" b="0">
                <a:solidFill>
                  <a:srgbClr val="FFFF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sz="8534" dirty="0"/>
              <a:t>Background</a:t>
            </a:r>
            <a:endParaRPr sz="8534" dirty="0"/>
          </a:p>
        </p:txBody>
      </p:sp>
      <p:sp>
        <p:nvSpPr>
          <p:cNvPr id="132" name="TextBox 4"/>
          <p:cNvSpPr txBox="1"/>
          <p:nvPr/>
        </p:nvSpPr>
        <p:spPr>
          <a:xfrm>
            <a:off x="1047282" y="2308216"/>
            <a:ext cx="9691601" cy="72847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86700" tIns="86700" rIns="86700" bIns="86700">
            <a:spAutoFit/>
          </a:bodyPr>
          <a:lstStyle/>
          <a:p>
            <a:pPr marL="685800" indent="-685800" algn="l" defTabSz="867030">
              <a:buSzPct val="100000"/>
              <a:buFont typeface="Arial" panose="020B0604020202020204" pitchFamily="34" charset="0"/>
              <a:buChar char="•"/>
              <a:defRPr sz="3800" b="0">
                <a:solidFill>
                  <a:srgbClr val="FFFF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  <a:r>
              <a:rPr lang="en-US" sz="4200" dirty="0"/>
              <a:t>ACR guidelines: Ultrasound (US) is first line for diagnosing </a:t>
            </a:r>
            <a:r>
              <a:rPr lang="en-US" sz="4200" dirty="0" err="1"/>
              <a:t>OvT</a:t>
            </a:r>
            <a:r>
              <a:rPr lang="en-US" sz="4200" baseline="30000" dirty="0"/>
              <a:t>(3)</a:t>
            </a:r>
          </a:p>
          <a:p>
            <a:pPr marL="625475" lvl="2" indent="0" algn="l" defTabSz="867030">
              <a:buSzPct val="100000"/>
              <a:defRPr sz="3800" b="0">
                <a:solidFill>
                  <a:srgbClr val="FFFF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  <a:endParaRPr lang="en-US" sz="4200" dirty="0"/>
          </a:p>
          <a:p>
            <a:pPr marL="685800" indent="-685800" algn="l" defTabSz="867030">
              <a:buSzPct val="100000"/>
              <a:buFont typeface="Arial" panose="020B0604020202020204" pitchFamily="34" charset="0"/>
              <a:buChar char="•"/>
              <a:defRPr sz="3800" b="0">
                <a:solidFill>
                  <a:srgbClr val="FFFF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  <a:r>
              <a:rPr lang="en-US" sz="4200" dirty="0"/>
              <a:t>US has limitations:</a:t>
            </a:r>
          </a:p>
          <a:p>
            <a:pPr marL="1311275" lvl="2" indent="-685800" algn="l" defTabSz="867030">
              <a:buSzPct val="100000"/>
              <a:buFont typeface="Arial" panose="020B0604020202020204" pitchFamily="34" charset="0"/>
              <a:buChar char="•"/>
              <a:defRPr sz="3800" b="0">
                <a:solidFill>
                  <a:srgbClr val="FFFF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  <a:r>
              <a:rPr lang="en-US" sz="4200" dirty="0"/>
              <a:t>Due to dual vascular supply to the ovaries, presence of blood flow on color doppler imaging, both arterial and venous, does not exclude </a:t>
            </a:r>
            <a:r>
              <a:rPr lang="en-US" sz="4200" dirty="0" err="1"/>
              <a:t>OvT</a:t>
            </a:r>
            <a:r>
              <a:rPr lang="en-US" sz="4200" baseline="30000" dirty="0"/>
              <a:t>(4)</a:t>
            </a:r>
          </a:p>
          <a:p>
            <a:pPr marL="1311275" lvl="2" indent="-685800" algn="l" defTabSz="867030">
              <a:buSzPct val="100000"/>
              <a:buFont typeface="Arial" panose="020B0604020202020204" pitchFamily="34" charset="0"/>
              <a:buChar char="•"/>
              <a:defRPr sz="3800" b="0">
                <a:solidFill>
                  <a:srgbClr val="FFFF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  <a:r>
              <a:rPr lang="en-US" sz="4200" dirty="0"/>
              <a:t>Reported sensitivity of US for </a:t>
            </a:r>
            <a:r>
              <a:rPr lang="en-US" sz="4200" dirty="0" err="1"/>
              <a:t>OvT</a:t>
            </a:r>
            <a:r>
              <a:rPr lang="en-US" sz="4200" dirty="0"/>
              <a:t> is 51%</a:t>
            </a:r>
            <a:r>
              <a:rPr lang="en-US" sz="4200" baseline="30000" dirty="0"/>
              <a:t>(5)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9FBC777-3054-4913-95E9-C86D65EDD5F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23" r="4293" b="3601"/>
          <a:stretch/>
        </p:blipFill>
        <p:spPr>
          <a:xfrm>
            <a:off x="10738883" y="2682763"/>
            <a:ext cx="6041087" cy="5249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319658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extBox 1"/>
          <p:cNvSpPr txBox="1"/>
          <p:nvPr/>
        </p:nvSpPr>
        <p:spPr>
          <a:xfrm>
            <a:off x="2111734" y="562509"/>
            <a:ext cx="13116794" cy="14884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86700" tIns="86700" rIns="86700" bIns="86700">
            <a:spAutoFit/>
          </a:bodyPr>
          <a:lstStyle>
            <a:lvl1pPr defTabSz="650240">
              <a:defRPr sz="6400" b="0">
                <a:solidFill>
                  <a:srgbClr val="FFFF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sz="8534" dirty="0"/>
              <a:t>Background</a:t>
            </a:r>
            <a:endParaRPr sz="8534" dirty="0"/>
          </a:p>
        </p:txBody>
      </p:sp>
      <p:sp>
        <p:nvSpPr>
          <p:cNvPr id="132" name="TextBox 4"/>
          <p:cNvSpPr txBox="1"/>
          <p:nvPr/>
        </p:nvSpPr>
        <p:spPr>
          <a:xfrm>
            <a:off x="1047283" y="2308216"/>
            <a:ext cx="15245696" cy="22064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86700" tIns="86700" rIns="86700" bIns="86700">
            <a:spAutoFit/>
          </a:bodyPr>
          <a:lstStyle/>
          <a:p>
            <a:pPr marL="685800" indent="-685800" algn="l" defTabSz="867030">
              <a:buSzPct val="100000"/>
              <a:buFont typeface="Arial" panose="020B0604020202020204" pitchFamily="34" charset="0"/>
              <a:buChar char="•"/>
              <a:defRPr sz="3800" b="0">
                <a:solidFill>
                  <a:srgbClr val="FFFF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  <a:r>
              <a:rPr lang="en-US" sz="4400" dirty="0"/>
              <a:t>Magnetic resonance imaging holds promise as a first line imaging modality for diagnosing ovarian torsion. </a:t>
            </a:r>
          </a:p>
          <a:p>
            <a:pPr marL="685800" indent="-685800" algn="l" defTabSz="867030">
              <a:buSzPct val="100000"/>
              <a:buFont typeface="Arial" panose="020B0604020202020204" pitchFamily="34" charset="0"/>
              <a:buChar char="•"/>
              <a:defRPr sz="3800" b="0">
                <a:solidFill>
                  <a:srgbClr val="FFFF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  <a:endParaRPr lang="en-US" sz="4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920E43D-8D8D-480F-BF32-036F4F1F3C3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826" t="27700" r="25717" b="29195"/>
          <a:stretch/>
        </p:blipFill>
        <p:spPr>
          <a:xfrm>
            <a:off x="10166711" y="4061636"/>
            <a:ext cx="6590201" cy="512945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D4B6556-86D6-44DD-9C41-54AFCBED11C0}"/>
              </a:ext>
            </a:extLst>
          </p:cNvPr>
          <p:cNvSpPr txBox="1"/>
          <p:nvPr/>
        </p:nvSpPr>
        <p:spPr>
          <a:xfrm>
            <a:off x="1047283" y="4022193"/>
            <a:ext cx="9119428" cy="484235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685800" indent="-685800" algn="l" defTabSz="867030">
              <a:buSzPct val="100000"/>
              <a:buFont typeface="Arial" panose="020B0604020202020204" pitchFamily="34" charset="0"/>
              <a:buChar char="•"/>
              <a:defRPr sz="3800" b="0">
                <a:solidFill>
                  <a:srgbClr val="FFFF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  <a:r>
              <a:rPr lang="en-US" sz="4400" dirty="0"/>
              <a:t>Benefits:</a:t>
            </a:r>
          </a:p>
          <a:p>
            <a:pPr marL="1311275" lvl="2" indent="-685800" algn="l" defTabSz="867030">
              <a:buSzPct val="100000"/>
              <a:buFont typeface="Arial" panose="020B0604020202020204" pitchFamily="34" charset="0"/>
              <a:buChar char="•"/>
              <a:defRPr sz="3800" b="0">
                <a:solidFill>
                  <a:srgbClr val="FFFF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  <a:r>
              <a:rPr lang="en-US" sz="4000" dirty="0"/>
              <a:t>Better soft tissue contrast </a:t>
            </a:r>
          </a:p>
          <a:p>
            <a:pPr marL="1311275" lvl="2" indent="-685800" algn="l" defTabSz="867030">
              <a:buSzPct val="100000"/>
              <a:buFont typeface="Arial" panose="020B0604020202020204" pitchFamily="34" charset="0"/>
              <a:buChar char="•"/>
              <a:defRPr sz="3800" b="0">
                <a:solidFill>
                  <a:srgbClr val="FFFF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  <a:r>
              <a:rPr lang="en-US" sz="4000" dirty="0"/>
              <a:t>Improved evaluation of ovarian parenchyma </a:t>
            </a:r>
          </a:p>
          <a:p>
            <a:pPr marL="1311275" lvl="2" indent="-685800" algn="l" defTabSz="867030">
              <a:buSzPct val="100000"/>
              <a:buFont typeface="Arial" panose="020B0604020202020204" pitchFamily="34" charset="0"/>
              <a:buChar char="•"/>
              <a:defRPr sz="3800" b="0">
                <a:solidFill>
                  <a:srgbClr val="FFFF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  <a:r>
              <a:rPr lang="en-US" sz="4000" dirty="0"/>
              <a:t>Better evaluation of surrounding structures to evaluate alternative diagnosis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638273204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extBox 1"/>
          <p:cNvSpPr txBox="1"/>
          <p:nvPr/>
        </p:nvSpPr>
        <p:spPr>
          <a:xfrm>
            <a:off x="2111734" y="562509"/>
            <a:ext cx="13116794" cy="14884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86700" tIns="86700" rIns="86700" bIns="86700">
            <a:spAutoFit/>
          </a:bodyPr>
          <a:lstStyle>
            <a:lvl1pPr defTabSz="650240">
              <a:defRPr sz="6400" b="0">
                <a:solidFill>
                  <a:srgbClr val="FFFF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sz="8534" dirty="0"/>
              <a:t>Purpose</a:t>
            </a:r>
            <a:endParaRPr sz="8534" dirty="0"/>
          </a:p>
        </p:txBody>
      </p:sp>
      <p:sp>
        <p:nvSpPr>
          <p:cNvPr id="132" name="TextBox 4"/>
          <p:cNvSpPr txBox="1"/>
          <p:nvPr/>
        </p:nvSpPr>
        <p:spPr>
          <a:xfrm>
            <a:off x="1047283" y="2308216"/>
            <a:ext cx="15245696" cy="28835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86700" tIns="86700" rIns="86700" bIns="86700">
            <a:spAutoFit/>
          </a:bodyPr>
          <a:lstStyle/>
          <a:p>
            <a:pPr marL="685800" indent="-685800" algn="l" defTabSz="867030">
              <a:buSzPct val="100000"/>
              <a:buFont typeface="Arial" panose="020B0604020202020204" pitchFamily="34" charset="0"/>
              <a:buChar char="•"/>
              <a:defRPr sz="3800" b="0">
                <a:solidFill>
                  <a:srgbClr val="FFFF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  <a:r>
              <a:rPr lang="en-US" sz="4400" dirty="0"/>
              <a:t>Determine the sensitivity and specificity of MRI in the detection of ovarian torsion in patients (ages 5-54) that presented to the emergency department with clinically suspected ovarian torsion.</a:t>
            </a:r>
          </a:p>
        </p:txBody>
      </p:sp>
    </p:spTree>
    <p:extLst>
      <p:ext uri="{BB962C8B-B14F-4D97-AF65-F5344CB8AC3E}">
        <p14:creationId xmlns:p14="http://schemas.microsoft.com/office/powerpoint/2010/main" val="1587732956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extBox 1"/>
          <p:cNvSpPr txBox="1"/>
          <p:nvPr/>
        </p:nvSpPr>
        <p:spPr>
          <a:xfrm>
            <a:off x="2111734" y="562509"/>
            <a:ext cx="13116794" cy="14884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86700" tIns="86700" rIns="86700" bIns="86700">
            <a:spAutoFit/>
          </a:bodyPr>
          <a:lstStyle>
            <a:lvl1pPr defTabSz="650240">
              <a:defRPr sz="6400" b="0">
                <a:solidFill>
                  <a:srgbClr val="FFFF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sz="8534" dirty="0"/>
              <a:t>Material and Methods</a:t>
            </a:r>
            <a:endParaRPr sz="8534" dirty="0"/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FC258A3D-C668-48A7-B861-3FBEE970FC34}"/>
              </a:ext>
            </a:extLst>
          </p:cNvPr>
          <p:cNvSpPr txBox="1"/>
          <p:nvPr/>
        </p:nvSpPr>
        <p:spPr>
          <a:xfrm>
            <a:off x="834632" y="2284826"/>
            <a:ext cx="15245696" cy="55919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86700" tIns="86700" rIns="86700" bIns="86700">
            <a:spAutoFit/>
          </a:bodyPr>
          <a:lstStyle/>
          <a:p>
            <a:pPr marL="685800" indent="-685800" algn="l" defTabSz="867030">
              <a:buSzPct val="100000"/>
              <a:buFont typeface="Arial" panose="020B0604020202020204" pitchFamily="34" charset="0"/>
              <a:buChar char="•"/>
              <a:defRPr sz="3800" b="0">
                <a:solidFill>
                  <a:srgbClr val="FFFF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  <a:r>
              <a:rPr lang="en-US" sz="4400" dirty="0"/>
              <a:t>IRB approved, HIPAA compliant, institutional clinical protocol utilizing non-contrast MRI and contrast MRI for patients presenting to the ED with abdominal/pelvic pain.</a:t>
            </a:r>
          </a:p>
          <a:p>
            <a:pPr marL="685800" indent="-685800" algn="l" defTabSz="867030">
              <a:buSzPct val="100000"/>
              <a:buFont typeface="Arial" panose="020B0604020202020204" pitchFamily="34" charset="0"/>
              <a:buChar char="•"/>
              <a:defRPr sz="3800" b="0">
                <a:solidFill>
                  <a:srgbClr val="FFFF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  <a:r>
              <a:rPr lang="en-US" sz="4400" dirty="0"/>
              <a:t>Retrospective review of clinical reports (2015-2019), were classified as</a:t>
            </a:r>
          </a:p>
          <a:p>
            <a:pPr marL="1311275" lvl="2" indent="-685800" algn="l" defTabSz="867030">
              <a:buSzPct val="100000"/>
              <a:buFont typeface="Arial" panose="020B0604020202020204" pitchFamily="34" charset="0"/>
              <a:buChar char="•"/>
              <a:defRPr sz="3800" b="0">
                <a:solidFill>
                  <a:srgbClr val="FFFF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  <a:r>
              <a:rPr lang="en-US" sz="4400" dirty="0"/>
              <a:t>Positive </a:t>
            </a:r>
          </a:p>
          <a:p>
            <a:pPr marL="1311275" lvl="2" indent="-685800" algn="l" defTabSz="867030">
              <a:buSzPct val="100000"/>
              <a:buFont typeface="Arial" panose="020B0604020202020204" pitchFamily="34" charset="0"/>
              <a:buChar char="•"/>
              <a:defRPr sz="3800" b="0">
                <a:solidFill>
                  <a:srgbClr val="FFFF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  <a:r>
              <a:rPr lang="en-US" sz="4400" dirty="0"/>
              <a:t>Negative</a:t>
            </a:r>
          </a:p>
          <a:p>
            <a:pPr marL="1311275" lvl="2" indent="-685800" algn="l" defTabSz="867030">
              <a:buSzPct val="100000"/>
              <a:buFont typeface="Arial" panose="020B0604020202020204" pitchFamily="34" charset="0"/>
              <a:buChar char="•"/>
              <a:defRPr sz="3800" b="0">
                <a:solidFill>
                  <a:srgbClr val="FFFF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773005209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extBox 1"/>
          <p:cNvSpPr txBox="1"/>
          <p:nvPr/>
        </p:nvSpPr>
        <p:spPr>
          <a:xfrm>
            <a:off x="2111734" y="562509"/>
            <a:ext cx="13116794" cy="14884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86700" tIns="86700" rIns="86700" bIns="86700">
            <a:spAutoFit/>
          </a:bodyPr>
          <a:lstStyle>
            <a:lvl1pPr defTabSz="650240">
              <a:defRPr sz="6400" b="0">
                <a:solidFill>
                  <a:srgbClr val="FFFF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sz="8534" dirty="0"/>
              <a:t>Material and Methods</a:t>
            </a:r>
            <a:endParaRPr sz="8534" dirty="0"/>
          </a:p>
        </p:txBody>
      </p:sp>
      <p:sp>
        <p:nvSpPr>
          <p:cNvPr id="132" name="TextBox 4"/>
          <p:cNvSpPr txBox="1"/>
          <p:nvPr/>
        </p:nvSpPr>
        <p:spPr>
          <a:xfrm>
            <a:off x="1047283" y="2308216"/>
            <a:ext cx="15245696" cy="42377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86700" tIns="86700" rIns="86700" bIns="86700">
            <a:spAutoFit/>
          </a:bodyPr>
          <a:lstStyle/>
          <a:p>
            <a:pPr marL="685800" indent="-685800" algn="l" defTabSz="867030">
              <a:buSzPct val="100000"/>
              <a:buFont typeface="Arial" panose="020B0604020202020204" pitchFamily="34" charset="0"/>
              <a:buChar char="•"/>
              <a:defRPr sz="3800" b="0">
                <a:solidFill>
                  <a:srgbClr val="FFFF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  <a:r>
              <a:rPr lang="en-US" sz="4400" dirty="0"/>
              <a:t>Positive MRI reference standard</a:t>
            </a:r>
          </a:p>
          <a:p>
            <a:pPr marL="1311275" lvl="2" indent="-685800" algn="l" defTabSz="867030">
              <a:buSzPct val="100000"/>
              <a:buFont typeface="Arial" panose="020B0604020202020204" pitchFamily="34" charset="0"/>
              <a:buChar char="•"/>
              <a:defRPr sz="3800" b="0">
                <a:solidFill>
                  <a:srgbClr val="FFFF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  <a:r>
              <a:rPr lang="en-US" sz="4400" dirty="0"/>
              <a:t>Surgery operative note stating ovarian torsion</a:t>
            </a:r>
          </a:p>
          <a:p>
            <a:pPr marL="1311275" lvl="2" indent="-685800" algn="l" defTabSz="867030">
              <a:buSzPct val="100000"/>
              <a:buFont typeface="Arial" panose="020B0604020202020204" pitchFamily="34" charset="0"/>
              <a:buChar char="•"/>
              <a:defRPr sz="3800" b="0">
                <a:solidFill>
                  <a:srgbClr val="FFFF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  <a:endParaRPr lang="en-US" sz="4400" dirty="0"/>
          </a:p>
          <a:p>
            <a:pPr marL="1311275" lvl="2" indent="-685800" algn="l" defTabSz="867030">
              <a:buSzPct val="100000"/>
              <a:buFont typeface="Arial" panose="020B0604020202020204" pitchFamily="34" charset="0"/>
              <a:buChar char="•"/>
              <a:defRPr sz="3800" b="0">
                <a:solidFill>
                  <a:srgbClr val="FFFF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  <a:r>
              <a:rPr lang="en-US" sz="4400" dirty="0"/>
              <a:t>Clinically positive for ovarian torsion, but surgery deferred</a:t>
            </a:r>
          </a:p>
          <a:p>
            <a:pPr marL="625475" lvl="2" indent="0" algn="l" defTabSz="867030">
              <a:buSzPct val="100000"/>
              <a:defRPr sz="3800" b="0">
                <a:solidFill>
                  <a:srgbClr val="FFFF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201048785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6525</TotalTime>
  <Words>1086</Words>
  <Application>Microsoft Office PowerPoint</Application>
  <PresentationFormat>Custom</PresentationFormat>
  <Paragraphs>193</Paragraphs>
  <Slides>24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Calibri</vt:lpstr>
      <vt:lpstr>Corbel</vt:lpstr>
      <vt:lpstr>Helvetica Light</vt:lpstr>
      <vt:lpstr>Helvetica Neue</vt:lpstr>
      <vt:lpstr>Helvetica Neue Light</vt:lpstr>
      <vt:lpstr>Helvetica Neue Medium</vt:lpstr>
      <vt:lpstr>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Results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Spicer, Cory J.</dc:creator>
  <cp:lastModifiedBy>Spicer, Cory J.</cp:lastModifiedBy>
  <cp:revision>81</cp:revision>
  <dcterms:modified xsi:type="dcterms:W3CDTF">2020-02-10T19:19:41Z</dcterms:modified>
</cp:coreProperties>
</file>